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6" r:id="rId5"/>
  </p:sldMasterIdLst>
  <p:notesMasterIdLst>
    <p:notesMasterId r:id="rId7"/>
  </p:notesMasterIdLst>
  <p:handoutMasterIdLst>
    <p:handoutMasterId r:id="rId149"/>
  </p:handoutMasterIdLst>
  <p:sldIdLst>
    <p:sldId id="509" r:id="rId6"/>
    <p:sldId id="652" r:id="rId8"/>
    <p:sldId id="662" r:id="rId9"/>
    <p:sldId id="660" r:id="rId10"/>
    <p:sldId id="661" r:id="rId11"/>
    <p:sldId id="903" r:id="rId12"/>
    <p:sldId id="904" r:id="rId13"/>
    <p:sldId id="658" r:id="rId14"/>
    <p:sldId id="659" r:id="rId15"/>
    <p:sldId id="669" r:id="rId16"/>
    <p:sldId id="367" r:id="rId17"/>
    <p:sldId id="1065" r:id="rId18"/>
    <p:sldId id="1066" r:id="rId19"/>
    <p:sldId id="1067" r:id="rId20"/>
    <p:sldId id="1068" r:id="rId21"/>
    <p:sldId id="1069" r:id="rId22"/>
    <p:sldId id="1064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8" r:id="rId33"/>
    <p:sldId id="380" r:id="rId34"/>
    <p:sldId id="377" r:id="rId35"/>
    <p:sldId id="381" r:id="rId36"/>
    <p:sldId id="382" r:id="rId37"/>
    <p:sldId id="383" r:id="rId38"/>
    <p:sldId id="384" r:id="rId39"/>
    <p:sldId id="385" r:id="rId40"/>
    <p:sldId id="386" r:id="rId41"/>
    <p:sldId id="387" r:id="rId42"/>
    <p:sldId id="388" r:id="rId43"/>
    <p:sldId id="389" r:id="rId44"/>
    <p:sldId id="390" r:id="rId45"/>
    <p:sldId id="391" r:id="rId46"/>
    <p:sldId id="392" r:id="rId47"/>
    <p:sldId id="393" r:id="rId48"/>
    <p:sldId id="409" r:id="rId49"/>
    <p:sldId id="410" r:id="rId50"/>
    <p:sldId id="411" r:id="rId51"/>
    <p:sldId id="412" r:id="rId52"/>
    <p:sldId id="413" r:id="rId53"/>
    <p:sldId id="414" r:id="rId54"/>
    <p:sldId id="415" r:id="rId55"/>
    <p:sldId id="416" r:id="rId56"/>
    <p:sldId id="417" r:id="rId57"/>
    <p:sldId id="418" r:id="rId58"/>
    <p:sldId id="419" r:id="rId59"/>
    <p:sldId id="1071" r:id="rId60"/>
    <p:sldId id="420" r:id="rId61"/>
    <p:sldId id="421" r:id="rId62"/>
    <p:sldId id="422" r:id="rId63"/>
    <p:sldId id="424" r:id="rId64"/>
    <p:sldId id="1070" r:id="rId65"/>
    <p:sldId id="816" r:id="rId66"/>
    <p:sldId id="817" r:id="rId67"/>
    <p:sldId id="818" r:id="rId68"/>
    <p:sldId id="819" r:id="rId69"/>
    <p:sldId id="820" r:id="rId70"/>
    <p:sldId id="821" r:id="rId71"/>
    <p:sldId id="822" r:id="rId72"/>
    <p:sldId id="426" r:id="rId73"/>
    <p:sldId id="663" r:id="rId74"/>
    <p:sldId id="666" r:id="rId75"/>
    <p:sldId id="667" r:id="rId76"/>
    <p:sldId id="427" r:id="rId77"/>
    <p:sldId id="428" r:id="rId78"/>
    <p:sldId id="429" r:id="rId79"/>
    <p:sldId id="431" r:id="rId80"/>
    <p:sldId id="671" r:id="rId81"/>
    <p:sldId id="673" r:id="rId82"/>
    <p:sldId id="674" r:id="rId83"/>
    <p:sldId id="676" r:id="rId84"/>
    <p:sldId id="677" r:id="rId85"/>
    <p:sldId id="670" r:id="rId86"/>
    <p:sldId id="678" r:id="rId87"/>
    <p:sldId id="432" r:id="rId88"/>
    <p:sldId id="433" r:id="rId89"/>
    <p:sldId id="434" r:id="rId90"/>
    <p:sldId id="435" r:id="rId91"/>
    <p:sldId id="436" r:id="rId92"/>
    <p:sldId id="437" r:id="rId93"/>
    <p:sldId id="679" r:id="rId94"/>
    <p:sldId id="680" r:id="rId95"/>
    <p:sldId id="681" r:id="rId96"/>
    <p:sldId id="682" r:id="rId97"/>
    <p:sldId id="438" r:id="rId98"/>
    <p:sldId id="439" r:id="rId99"/>
    <p:sldId id="450" r:id="rId100"/>
    <p:sldId id="451" r:id="rId101"/>
    <p:sldId id="832" r:id="rId102"/>
    <p:sldId id="452" r:id="rId103"/>
    <p:sldId id="454" r:id="rId104"/>
    <p:sldId id="455" r:id="rId105"/>
    <p:sldId id="456" r:id="rId106"/>
    <p:sldId id="457" r:id="rId107"/>
    <p:sldId id="458" r:id="rId108"/>
    <p:sldId id="1049" r:id="rId109"/>
    <p:sldId id="459" r:id="rId110"/>
    <p:sldId id="460" r:id="rId111"/>
    <p:sldId id="461" r:id="rId112"/>
    <p:sldId id="1050" r:id="rId113"/>
    <p:sldId id="1051" r:id="rId114"/>
    <p:sldId id="462" r:id="rId115"/>
    <p:sldId id="463" r:id="rId116"/>
    <p:sldId id="464" r:id="rId117"/>
    <p:sldId id="465" r:id="rId118"/>
    <p:sldId id="466" r:id="rId119"/>
    <p:sldId id="467" r:id="rId120"/>
    <p:sldId id="823" r:id="rId121"/>
    <p:sldId id="824" r:id="rId122"/>
    <p:sldId id="1194" r:id="rId123"/>
    <p:sldId id="1193" r:id="rId124"/>
    <p:sldId id="825" r:id="rId125"/>
    <p:sldId id="826" r:id="rId126"/>
    <p:sldId id="827" r:id="rId127"/>
    <p:sldId id="828" r:id="rId128"/>
    <p:sldId id="829" r:id="rId129"/>
    <p:sldId id="830" r:id="rId130"/>
    <p:sldId id="831" r:id="rId131"/>
    <p:sldId id="468" r:id="rId132"/>
    <p:sldId id="469" r:id="rId133"/>
    <p:sldId id="1219" r:id="rId134"/>
    <p:sldId id="479" r:id="rId135"/>
    <p:sldId id="480" r:id="rId136"/>
    <p:sldId id="481" r:id="rId137"/>
    <p:sldId id="1052" r:id="rId138"/>
    <p:sldId id="1053" r:id="rId139"/>
    <p:sldId id="1054" r:id="rId140"/>
    <p:sldId id="1055" r:id="rId141"/>
    <p:sldId id="1059" r:id="rId142"/>
    <p:sldId id="1060" r:id="rId143"/>
    <p:sldId id="1061" r:id="rId144"/>
    <p:sldId id="1062" r:id="rId145"/>
    <p:sldId id="1063" r:id="rId146"/>
    <p:sldId id="905" r:id="rId147"/>
    <p:sldId id="511" r:id="rId148"/>
  </p:sldIdLst>
  <p:sldSz cx="9144000" cy="6858000" type="screen4x3"/>
  <p:notesSz cx="6858000" cy="9144000"/>
  <p:defaultTextStyle>
    <a:defPPr>
      <a:defRPr lang="zh-CN"/>
    </a:defPPr>
    <a:lvl1pPr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0033CC"/>
    <a:srgbClr val="FF3399"/>
    <a:srgbClr val="6600CC"/>
    <a:srgbClr val="339933"/>
    <a:srgbClr val="FF3300"/>
    <a:srgbClr val="3366CC"/>
    <a:srgbClr val="8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40" autoAdjust="0"/>
    <p:restoredTop sz="94581" autoAdjust="0"/>
  </p:normalViewPr>
  <p:slideViewPr>
    <p:cSldViewPr>
      <p:cViewPr varScale="1">
        <p:scale>
          <a:sx n="75" d="100"/>
          <a:sy n="75" d="100"/>
        </p:scale>
        <p:origin x="-612" y="-102"/>
      </p:cViewPr>
      <p:guideLst>
        <p:guide orient="horz" pos="215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3342" y="-120"/>
      </p:cViewPr>
      <p:guideLst>
        <p:guide orient="horz" pos="286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" Type="http://schemas.openxmlformats.org/officeDocument/2006/relationships/slide" Target="slides/slide3.xml"/><Relationship Id="rId89" Type="http://schemas.openxmlformats.org/officeDocument/2006/relationships/slide" Target="slides/slide83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80" Type="http://schemas.openxmlformats.org/officeDocument/2006/relationships/slide" Target="slides/slide74.xml"/><Relationship Id="rId8" Type="http://schemas.openxmlformats.org/officeDocument/2006/relationships/slide" Target="slides/slide2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3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0" Type="http://schemas.openxmlformats.org/officeDocument/2006/relationships/slide" Target="slides/slide54.xml"/><Relationship Id="rId6" Type="http://schemas.openxmlformats.org/officeDocument/2006/relationships/slide" Target="slides/slide1.xml"/><Relationship Id="rId59" Type="http://schemas.openxmlformats.org/officeDocument/2006/relationships/slide" Target="slides/slide53.xml"/><Relationship Id="rId58" Type="http://schemas.openxmlformats.org/officeDocument/2006/relationships/slide" Target="slides/slide52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0" Type="http://schemas.openxmlformats.org/officeDocument/2006/relationships/slide" Target="slides/slide3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2" Type="http://schemas.openxmlformats.org/officeDocument/2006/relationships/tableStyles" Target="tableStyles.xml"/><Relationship Id="rId151" Type="http://schemas.openxmlformats.org/officeDocument/2006/relationships/viewProps" Target="viewProps.xml"/><Relationship Id="rId150" Type="http://schemas.openxmlformats.org/officeDocument/2006/relationships/presProps" Target="presProps.xml"/><Relationship Id="rId15" Type="http://schemas.openxmlformats.org/officeDocument/2006/relationships/slide" Target="slides/slide9.xml"/><Relationship Id="rId149" Type="http://schemas.openxmlformats.org/officeDocument/2006/relationships/handoutMaster" Target="handoutMasters/handoutMaster1.xml"/><Relationship Id="rId148" Type="http://schemas.openxmlformats.org/officeDocument/2006/relationships/slide" Target="slides/slide142.xml"/><Relationship Id="rId147" Type="http://schemas.openxmlformats.org/officeDocument/2006/relationships/slide" Target="slides/slide141.xml"/><Relationship Id="rId146" Type="http://schemas.openxmlformats.org/officeDocument/2006/relationships/slide" Target="slides/slide140.xml"/><Relationship Id="rId145" Type="http://schemas.openxmlformats.org/officeDocument/2006/relationships/slide" Target="slides/slide139.xml"/><Relationship Id="rId144" Type="http://schemas.openxmlformats.org/officeDocument/2006/relationships/slide" Target="slides/slide138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14" Type="http://schemas.openxmlformats.org/officeDocument/2006/relationships/slide" Target="slides/slide8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" Type="http://schemas.openxmlformats.org/officeDocument/2006/relationships/slide" Target="slides/slide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125" Type="http://schemas.openxmlformats.org/officeDocument/2006/relationships/slide" Target="slides/slide119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121" Type="http://schemas.openxmlformats.org/officeDocument/2006/relationships/slide" Target="slides/slide115.xml"/><Relationship Id="rId120" Type="http://schemas.openxmlformats.org/officeDocument/2006/relationships/slide" Target="slides/slide114.xml"/><Relationship Id="rId12" Type="http://schemas.openxmlformats.org/officeDocument/2006/relationships/slide" Target="slides/slide6.xml"/><Relationship Id="rId119" Type="http://schemas.openxmlformats.org/officeDocument/2006/relationships/slide" Target="slides/slide113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4" Type="http://schemas.openxmlformats.org/officeDocument/2006/relationships/slide" Target="slides/slide108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110" Type="http://schemas.openxmlformats.org/officeDocument/2006/relationships/slide" Target="slides/slide104.xml"/><Relationship Id="rId11" Type="http://schemas.openxmlformats.org/officeDocument/2006/relationships/slide" Target="slides/slide5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3B16A-A135-4C67-9BF6-9E7D217582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6F5B5-E3AE-43FD-BFEC-EBBB78EF415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215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215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fld id="{0D1E2EF4-146E-47B5-A412-FFD548A1AB6A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507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2150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971DDBA-F02F-4E3D-970C-CC2D1DFAA313}" type="slidenum">
              <a:rPr lang="en-US" altLang="zh-CN"/>
            </a:fld>
            <a:endParaRPr lang="en-US" altLang="zh-CN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919CCEC-F8CC-4A7E-9628-0CFF78E97D66}" type="slidenum">
              <a:rPr lang="en-US" altLang="zh-CN"/>
            </a:fld>
            <a:endParaRPr lang="en-US" altLang="zh-CN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BD45312-96F3-4ECE-9699-8A62C49B3D59}" type="slidenum">
              <a:rPr lang="en-US" altLang="zh-CN"/>
            </a:fld>
            <a:endParaRPr lang="en-US" altLang="zh-CN"/>
          </a:p>
        </p:txBody>
      </p:sp>
      <p:sp>
        <p:nvSpPr>
          <p:cNvPr id="23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7D00C289-2EC2-45A3-AD0F-955C0A68200E}" type="slidenum">
              <a:rPr lang="en-US" altLang="zh-CN"/>
            </a:fld>
            <a:endParaRPr lang="en-US" altLang="zh-CN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9472581-AAB7-449E-94B1-0C00A0FA68A4}" type="slidenum">
              <a:rPr lang="en-US" altLang="zh-CN"/>
            </a:fld>
            <a:endParaRPr lang="en-US" altLang="zh-CN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7E6847B-A071-429B-AA33-FCB195040009}" type="slidenum">
              <a:rPr lang="en-US" altLang="zh-CN"/>
            </a:fld>
            <a:endParaRPr lang="en-US" altLang="zh-CN"/>
          </a:p>
        </p:txBody>
      </p:sp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7E6847B-A071-429B-AA33-FCB195040009}" type="slidenum">
              <a:rPr lang="en-US" altLang="zh-CN"/>
            </a:fld>
            <a:endParaRPr lang="en-US" altLang="zh-CN"/>
          </a:p>
        </p:txBody>
      </p:sp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5F097FA-8DFA-42D6-B51D-9968372B6D29}" type="slidenum">
              <a:rPr lang="en-US" altLang="zh-CN"/>
            </a:fld>
            <a:endParaRPr lang="en-US" altLang="zh-CN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C07CA03-422F-4176-8E43-A5E55FCB4DFB}" type="slidenum">
              <a:rPr lang="en-US" altLang="zh-CN"/>
            </a:fld>
            <a:endParaRPr lang="en-US" altLang="zh-CN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44AF408-B4CC-40EF-963E-5320722B6176}" type="slidenum">
              <a:rPr lang="en-US" altLang="zh-CN"/>
            </a:fld>
            <a:endParaRPr lang="en-US" altLang="zh-CN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/>
            <a:endParaRPr lang="en-US" altLang="zh-CN" dirty="0"/>
          </a:p>
        </p:txBody>
      </p:sp>
      <p:sp>
        <p:nvSpPr>
          <p:cNvPr id="61444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2751C7C-E57A-4787-9ACE-A5E9E62B516B}" type="slidenum">
              <a:rPr lang="en-US" altLang="zh-CN"/>
            </a:fld>
            <a:endParaRPr lang="en-US" altLang="zh-CN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2751C7C-E57A-4787-9ACE-A5E9E62B516B}" type="slidenum">
              <a:rPr lang="en-US" altLang="zh-CN"/>
            </a:fld>
            <a:endParaRPr lang="en-US" altLang="zh-CN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2751C7C-E57A-4787-9ACE-A5E9E62B516B}" type="slidenum">
              <a:rPr lang="en-US" altLang="zh-CN"/>
            </a:fld>
            <a:endParaRPr lang="en-US" altLang="zh-CN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2751C7C-E57A-4787-9ACE-A5E9E62B516B}" type="slidenum">
              <a:rPr lang="en-US" altLang="zh-CN"/>
            </a:fld>
            <a:endParaRPr lang="en-US" altLang="zh-CN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2751C7C-E57A-4787-9ACE-A5E9E62B516B}" type="slidenum">
              <a:rPr lang="en-US" altLang="zh-CN"/>
            </a:fld>
            <a:endParaRPr lang="en-US" altLang="zh-CN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8744CE43-288E-4587-814C-AA6B2B3A9F00}" type="slidenum">
              <a:rPr lang="en-US" altLang="zh-CN"/>
            </a:fld>
            <a:endParaRPr lang="en-US" altLang="zh-CN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0725BF9-3DB7-4854-B9AA-E4BFBB7CFFDE}" type="slidenum">
              <a:rPr lang="en-US" altLang="zh-CN"/>
            </a:fld>
            <a:endParaRPr lang="en-US" altLang="zh-CN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A8C1A40-83A1-49D1-BF1B-B3BEC23E6C99}" type="slidenum">
              <a:rPr lang="en-US" altLang="zh-CN"/>
            </a:fld>
            <a:endParaRPr lang="en-US" altLang="zh-CN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D0DF844-AA5B-4969-A23E-2CD4BE852AD8}" type="slidenum">
              <a:rPr lang="en-US" altLang="zh-CN"/>
            </a:fld>
            <a:endParaRPr lang="en-US" altLang="zh-CN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D0DF844-AA5B-4969-A23E-2CD4BE852AD8}" type="slidenum">
              <a:rPr lang="en-US" altLang="zh-CN"/>
            </a:fld>
            <a:endParaRPr lang="en-US" altLang="zh-CN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C0BB455-8EAD-4C4F-9329-1CDBC83526D9}" type="slidenum">
              <a:rPr lang="en-US" altLang="zh-CN"/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2C3AC9C9-BDC4-4683-BCEE-2D64DE49F663}" type="slidenum">
              <a:rPr lang="en-US" altLang="zh-CN"/>
            </a:fld>
            <a:endParaRPr lang="en-US" altLang="zh-CN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A6E3814-40D1-482A-B7AC-ED093B7A04ED}" type="slidenum">
              <a:rPr lang="en-US" altLang="zh-CN"/>
            </a:fld>
            <a:endParaRPr lang="en-US" altLang="zh-CN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2EA06AF-A3F5-4A72-BF91-4EF4EEB603E4}" type="slidenum">
              <a:rPr lang="en-US" altLang="zh-CN"/>
            </a:fld>
            <a:endParaRPr lang="en-US" altLang="zh-CN"/>
          </a:p>
        </p:txBody>
      </p:sp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E00E30F-263D-4B22-AC12-68B212D02C2F}" type="slidenum">
              <a:rPr lang="en-US" altLang="zh-CN"/>
            </a:fld>
            <a:endParaRPr lang="en-US" altLang="zh-CN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4BC58D7-6708-4C29-AD38-2DFC832E5A30}" type="slidenum">
              <a:rPr lang="en-US" altLang="zh-CN"/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4BC58D7-6708-4C29-AD38-2DFC832E5A30}" type="slidenum">
              <a:rPr lang="en-US" altLang="zh-CN"/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4BC58D7-6708-4C29-AD38-2DFC832E5A30}" type="slidenum">
              <a:rPr lang="en-US" altLang="zh-CN"/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874783F-EE0E-4BD9-8341-409464183309}" type="slidenum">
              <a:rPr lang="en-US" altLang="zh-CN"/>
            </a:fld>
            <a:endParaRPr lang="en-US" altLang="zh-CN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EDD1C12-5579-4337-94A7-C0F941C4AEEA}" type="slidenum">
              <a:rPr lang="en-US" altLang="zh-CN"/>
            </a:fld>
            <a:endParaRPr lang="en-US" altLang="zh-CN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1F394C0-77C6-4507-91F0-D4F495D2EBA0}" type="slidenum">
              <a:rPr lang="en-US" altLang="zh-CN"/>
            </a:fld>
            <a:endParaRPr lang="en-US" altLang="zh-CN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FD2B873-2FD7-4D3F-95FD-06692B2BE88B}" type="slidenum">
              <a:rPr lang="en-US" altLang="zh-CN"/>
            </a:fld>
            <a:endParaRPr lang="en-US" altLang="zh-CN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1F394C0-77C6-4507-91F0-D4F495D2EBA0}" type="slidenum">
              <a:rPr lang="en-US" altLang="zh-CN"/>
            </a:fld>
            <a:endParaRPr lang="en-US" altLang="zh-CN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1F394C0-77C6-4507-91F0-D4F495D2EBA0}" type="slidenum">
              <a:rPr lang="en-US" altLang="zh-CN"/>
            </a:fld>
            <a:endParaRPr lang="en-US" altLang="zh-CN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2FCA85BF-1C94-495A-9365-AFC7673617BB}" type="slidenum">
              <a:rPr lang="en-US" altLang="zh-CN"/>
            </a:fld>
            <a:endParaRPr lang="en-US" altLang="zh-CN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A8C1A40-83A1-49D1-BF1B-B3BEC23E6C99}" type="slidenum">
              <a:rPr lang="en-US" altLang="zh-CN"/>
            </a:fld>
            <a:endParaRPr lang="en-US" altLang="zh-CN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7A848E9-B457-4DF2-82F9-BAF90D480069}" type="slidenum">
              <a:rPr lang="en-US" altLang="zh-CN"/>
            </a:fld>
            <a:endParaRPr lang="en-US" altLang="zh-CN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7554B39-088D-489F-93EF-DD601804ACD1}" type="slidenum">
              <a:rPr lang="en-US" altLang="zh-CN"/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/>
            <a:endParaRPr lang="en-US" altLang="zh-CN" dirty="0"/>
          </a:p>
        </p:txBody>
      </p:sp>
      <p:sp>
        <p:nvSpPr>
          <p:cNvPr id="163844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76CF5D4-27D0-4858-B640-6AA5E994C158}" type="slidenum">
              <a:rPr lang="en-US" altLang="zh-CN"/>
            </a:fld>
            <a:endParaRPr lang="en-US" altLang="zh-CN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F782C4D-65C1-455F-8B95-23DDC917AD8B}" type="slidenum">
              <a:rPr lang="en-US" altLang="zh-CN"/>
            </a:fld>
            <a:endParaRPr lang="en-US" altLang="zh-CN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F406C6E-2DBC-489D-9049-151247800BDA}" type="slidenum">
              <a:rPr lang="en-US" altLang="zh-CN"/>
            </a:fld>
            <a:endParaRPr lang="en-US" altLang="zh-CN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oleObject" Target="../embeddings/oleObject3.bin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Relationship Id="rId3" Type="http://schemas.openxmlformats.org/officeDocument/2006/relationships/image" Target="../media/image1.png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image" Target="../media/image3.png"/><Relationship Id="rId6" Type="http://schemas.openxmlformats.org/officeDocument/2006/relationships/oleObject" Target="../embeddings/oleObject6.bin"/><Relationship Id="rId5" Type="http://schemas.openxmlformats.org/officeDocument/2006/relationships/image" Target="../media/image2.png"/><Relationship Id="rId4" Type="http://schemas.openxmlformats.org/officeDocument/2006/relationships/oleObject" Target="../embeddings/oleObject5.bin"/><Relationship Id="rId3" Type="http://schemas.openxmlformats.org/officeDocument/2006/relationships/image" Target="../media/image1.png"/><Relationship Id="rId2" Type="http://schemas.openxmlformats.org/officeDocument/2006/relationships/oleObject" Target="../embeddings/oleObject4.bin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797A7-1BE0-4AC0-AD40-2513F829F86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F422-645C-4ED4-8734-7D79135394D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85CA-05B2-4046-AF45-4F61C14579F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8"/>
          <p:cNvSpPr>
            <a:spLocks noChangeArrowheads="1"/>
          </p:cNvSpPr>
          <p:nvPr/>
        </p:nvSpPr>
        <p:spPr bwMode="gray">
          <a:xfrm>
            <a:off x="0" y="2971800"/>
            <a:ext cx="7086600" cy="457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39"/>
          <p:cNvSpPr>
            <a:spLocks noChangeArrowheads="1"/>
          </p:cNvSpPr>
          <p:nvPr/>
        </p:nvSpPr>
        <p:spPr bwMode="ltGray">
          <a:xfrm>
            <a:off x="7086600" y="2971800"/>
            <a:ext cx="2057400" cy="4572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AutoShape 40"/>
          <p:cNvSpPr>
            <a:spLocks noChangeArrowheads="1"/>
          </p:cNvSpPr>
          <p:nvPr/>
        </p:nvSpPr>
        <p:spPr bwMode="gray">
          <a:xfrm rot="5400000">
            <a:off x="163513" y="3070225"/>
            <a:ext cx="381000" cy="228600"/>
          </a:xfrm>
          <a:prstGeom prst="triangle">
            <a:avLst>
              <a:gd name="adj" fmla="val 50000"/>
            </a:avLst>
          </a:prstGeom>
          <a:solidFill>
            <a:schemeClr val="bg2"/>
          </a:solidFill>
          <a:ln w="9525">
            <a:noFill/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AutoShape 41"/>
          <p:cNvSpPr>
            <a:spLocks noChangeArrowheads="1"/>
          </p:cNvSpPr>
          <p:nvPr/>
        </p:nvSpPr>
        <p:spPr bwMode="gray">
          <a:xfrm rot="5400000">
            <a:off x="468313" y="3070225"/>
            <a:ext cx="381000" cy="228600"/>
          </a:xfrm>
          <a:prstGeom prst="triangle">
            <a:avLst>
              <a:gd name="adj" fmla="val 50000"/>
            </a:avLst>
          </a:prstGeom>
          <a:solidFill>
            <a:schemeClr val="bg2">
              <a:alpha val="84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AutoShape 42"/>
          <p:cNvSpPr>
            <a:spLocks noChangeArrowheads="1"/>
          </p:cNvSpPr>
          <p:nvPr/>
        </p:nvSpPr>
        <p:spPr bwMode="gray">
          <a:xfrm rot="5400000">
            <a:off x="773113" y="3070225"/>
            <a:ext cx="381000" cy="228600"/>
          </a:xfrm>
          <a:prstGeom prst="triangle">
            <a:avLst>
              <a:gd name="adj" fmla="val 50000"/>
            </a:avLst>
          </a:prstGeom>
          <a:solidFill>
            <a:schemeClr val="bg2">
              <a:alpha val="56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AutoShape 43"/>
          <p:cNvSpPr>
            <a:spLocks noChangeArrowheads="1"/>
          </p:cNvSpPr>
          <p:nvPr/>
        </p:nvSpPr>
        <p:spPr bwMode="gray">
          <a:xfrm rot="5400000">
            <a:off x="1077913" y="3070225"/>
            <a:ext cx="381000" cy="228600"/>
          </a:xfrm>
          <a:prstGeom prst="triangle">
            <a:avLst>
              <a:gd name="adj" fmla="val 50000"/>
            </a:avLst>
          </a:prstGeom>
          <a:solidFill>
            <a:schemeClr val="bg2">
              <a:alpha val="27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128" name="Object 44"/>
          <p:cNvGraphicFramePr>
            <a:graphicFrameLocks noChangeAspect="1"/>
          </p:cNvGraphicFramePr>
          <p:nvPr/>
        </p:nvGraphicFramePr>
        <p:xfrm>
          <a:off x="0" y="3429000"/>
          <a:ext cx="423545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2" imgW="6007100" imgH="2743200" progId="Photoshop.Image.6">
                  <p:embed/>
                </p:oleObj>
              </mc:Choice>
              <mc:Fallback>
                <p:oleObj name="" r:id="rId2" imgW="6007100" imgH="2743200" progId="Photoshop.Image.6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3429000"/>
                        <a:ext cx="4235450" cy="182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9" name="Object 45"/>
          <p:cNvGraphicFramePr>
            <a:graphicFrameLocks noChangeAspect="1"/>
          </p:cNvGraphicFramePr>
          <p:nvPr/>
        </p:nvGraphicFramePr>
        <p:xfrm>
          <a:off x="7086600" y="3429000"/>
          <a:ext cx="20574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4" imgW="5753100" imgH="4356100" progId="Photoshop.Image.6">
                  <p:embed/>
                </p:oleObj>
              </mc:Choice>
              <mc:Fallback>
                <p:oleObj name="" r:id="rId4" imgW="5753100" imgH="4356100" progId="Photoshop.Image.6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5"/>
                      <a:srcRect r="21930"/>
                      <a:stretch>
                        <a:fillRect/>
                      </a:stretch>
                    </p:blipFill>
                    <p:spPr>
                      <a:xfrm>
                        <a:off x="7086600" y="3429000"/>
                        <a:ext cx="2057400" cy="182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0" name="Object 46"/>
          <p:cNvGraphicFramePr>
            <a:graphicFrameLocks noChangeAspect="1"/>
          </p:cNvGraphicFramePr>
          <p:nvPr/>
        </p:nvGraphicFramePr>
        <p:xfrm>
          <a:off x="4256088" y="3429000"/>
          <a:ext cx="2805112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6" imgW="3556000" imgH="2540000" progId="Photoshop.Image.6">
                  <p:embed/>
                </p:oleObj>
              </mc:Choice>
              <mc:Fallback>
                <p:oleObj name="" r:id="rId6" imgW="3556000" imgH="2540000" progId="Photoshop.Image.6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56088" y="3429000"/>
                        <a:ext cx="2805112" cy="1830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47"/>
          <p:cNvSpPr>
            <a:spLocks noChangeArrowheads="1"/>
          </p:cNvSpPr>
          <p:nvPr/>
        </p:nvSpPr>
        <p:spPr bwMode="auto">
          <a:xfrm>
            <a:off x="0" y="342900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132" name="Picture 33" descr="glabal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1400" y="1905000"/>
            <a:ext cx="1316038" cy="1352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black">
          <a:xfrm>
            <a:off x="1143000" y="1676400"/>
            <a:ext cx="6172200" cy="1241425"/>
          </a:xfrm>
        </p:spPr>
        <p:txBody>
          <a:bodyPr/>
          <a:lstStyle>
            <a:lvl1pPr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7000"/>
            <a:ext cx="2133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BE0A6E6-F6A7-428A-9AF4-D5395873AAE1}" type="datetime1">
              <a:rPr kumimoji="1" lang="zh-CN" altLang="en-US" b="0" i="0" kern="1200" cap="none" spc="0" normalizeH="0" baseline="0" noProof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1" lang="en-US" altLang="zh-CN" b="0" i="0" kern="1200" cap="none" spc="0" normalizeH="0" baseline="0" noProof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7000"/>
            <a:ext cx="2895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800" b="1">
                <a:solidFill>
                  <a:srgbClr val="B2B2B2"/>
                </a:solidFill>
              </a:defRPr>
            </a:lvl1pPr>
          </a:lstStyle>
          <a:p>
            <a:pPr marL="0" marR="0" indent="0" algn="l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i="0" kern="1200" cap="none" spc="0" normalizeH="0" baseline="0" noProof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7000"/>
            <a:ext cx="2133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800">
                <a:solidFill>
                  <a:srgbClr val="B2B2B2"/>
                </a:solidFill>
                <a:latin typeface="Arial" panose="020B0604020202020204" pitchFamily="34" charset="0"/>
              </a:defRPr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A0C88D-0B46-4B29-9568-EFC9E3EC5B74}" type="slidenum">
              <a:rPr kumimoji="1" lang="zh-CN" altLang="en-US" i="0" kern="1200" cap="none" spc="0" normalizeH="0" baseline="0" noProof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1" lang="en-US" altLang="zh-CN" i="0" kern="1200" cap="none" spc="0" normalizeH="0" baseline="0" noProof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918B2B4-9D1F-4C8A-BAC7-8D3BA65DA5C7}" type="datetime1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F6A250-6F7F-4527-97B4-A8FFEC296321}" type="slidenum"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otum" pitchFamily="34" charset="-127"/>
                <a:ea typeface="宋体" panose="02010600030101010101" pitchFamily="2" charset="-122"/>
                <a:cs typeface="+mn-cs"/>
              </a:rPr>
            </a:fld>
            <a:endParaRPr kumimoji="1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otum" pitchFamily="34" charset="-127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918B2B4-9D1F-4C8A-BAC7-8D3BA65DA5C7}" type="datetime1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F6A250-6F7F-4527-97B4-A8FFEC296321}" type="slidenum"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otum" pitchFamily="34" charset="-127"/>
                <a:ea typeface="宋体" panose="02010600030101010101" pitchFamily="2" charset="-122"/>
                <a:cs typeface="+mn-cs"/>
              </a:rPr>
            </a:fld>
            <a:endParaRPr kumimoji="1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otum" pitchFamily="34" charset="-127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918B2B4-9D1F-4C8A-BAC7-8D3BA65DA5C7}" type="datetime1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F6A250-6F7F-4527-97B4-A8FFEC296321}" type="slidenum"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otum" pitchFamily="34" charset="-127"/>
                <a:ea typeface="宋体" panose="02010600030101010101" pitchFamily="2" charset="-122"/>
                <a:cs typeface="+mn-cs"/>
              </a:rPr>
            </a:fld>
            <a:endParaRPr kumimoji="1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otum" pitchFamily="34" charset="-127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918B2B4-9D1F-4C8A-BAC7-8D3BA65DA5C7}" type="datetime1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F6A250-6F7F-4527-97B4-A8FFEC296321}" type="slidenum"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otum" pitchFamily="34" charset="-127"/>
                <a:ea typeface="宋体" panose="02010600030101010101" pitchFamily="2" charset="-122"/>
                <a:cs typeface="+mn-cs"/>
              </a:rPr>
            </a:fld>
            <a:endParaRPr kumimoji="1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otum" pitchFamily="34" charset="-127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918B2B4-9D1F-4C8A-BAC7-8D3BA65DA5C7}" type="datetime1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F6A250-6F7F-4527-97B4-A8FFEC296321}" type="slidenum"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otum" pitchFamily="34" charset="-127"/>
                <a:ea typeface="宋体" panose="02010600030101010101" pitchFamily="2" charset="-122"/>
                <a:cs typeface="+mn-cs"/>
              </a:rPr>
            </a:fld>
            <a:endParaRPr kumimoji="1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otum" pitchFamily="34" charset="-127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918B2B4-9D1F-4C8A-BAC7-8D3BA65DA5C7}" type="datetime1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F6A250-6F7F-4527-97B4-A8FFEC296321}" type="slidenum"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otum" pitchFamily="34" charset="-127"/>
                <a:ea typeface="宋体" panose="02010600030101010101" pitchFamily="2" charset="-122"/>
                <a:cs typeface="+mn-cs"/>
              </a:rPr>
            </a:fld>
            <a:endParaRPr kumimoji="1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otum" pitchFamily="34" charset="-127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918B2B4-9D1F-4C8A-BAC7-8D3BA65DA5C7}" type="datetime1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F6A250-6F7F-4527-97B4-A8FFEC296321}" type="slidenum"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otum" pitchFamily="34" charset="-127"/>
                <a:ea typeface="宋体" panose="02010600030101010101" pitchFamily="2" charset="-122"/>
                <a:cs typeface="+mn-cs"/>
              </a:rPr>
            </a:fld>
            <a:endParaRPr kumimoji="1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otum" pitchFamily="34" charset="-127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67864EE2-EAB3-4814-A7EB-820BD7610F1E}" type="slidenum">
              <a:rPr lang="en-US" altLang="zh-CN" smtClean="0"/>
            </a:fld>
            <a:r>
              <a:rPr lang="en-US" altLang="zh-CN" smtClean="0"/>
              <a:t>/29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918B2B4-9D1F-4C8A-BAC7-8D3BA65DA5C7}" type="datetime1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F6A250-6F7F-4527-97B4-A8FFEC296321}" type="slidenum"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otum" pitchFamily="34" charset="-127"/>
                <a:ea typeface="宋体" panose="02010600030101010101" pitchFamily="2" charset="-122"/>
                <a:cs typeface="+mn-cs"/>
              </a:rPr>
            </a:fld>
            <a:endParaRPr kumimoji="1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otum" pitchFamily="34" charset="-127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918B2B4-9D1F-4C8A-BAC7-8D3BA65DA5C7}" type="datetime1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F6A250-6F7F-4527-97B4-A8FFEC296321}" type="slidenum"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otum" pitchFamily="34" charset="-127"/>
                <a:ea typeface="宋体" panose="02010600030101010101" pitchFamily="2" charset="-122"/>
                <a:cs typeface="+mn-cs"/>
              </a:rPr>
            </a:fld>
            <a:endParaRPr kumimoji="1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otum" pitchFamily="34" charset="-127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590550"/>
            <a:ext cx="2057400" cy="57340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90550"/>
            <a:ext cx="6019800" cy="57340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918B2B4-9D1F-4C8A-BAC7-8D3BA65DA5C7}" type="datetime1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F6A250-6F7F-4527-97B4-A8FFEC296321}" type="slidenum"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otum" pitchFamily="34" charset="-127"/>
                <a:ea typeface="宋体" panose="02010600030101010101" pitchFamily="2" charset="-122"/>
                <a:cs typeface="+mn-cs"/>
              </a:rPr>
            </a:fld>
            <a:endParaRPr kumimoji="1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otum" pitchFamily="34" charset="-127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gray">
          <a:xfrm>
            <a:off x="0" y="3124200"/>
            <a:ext cx="7086600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ltGray">
          <a:xfrm>
            <a:off x="7086600" y="3124200"/>
            <a:ext cx="2057400" cy="76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gray">
          <a:xfrm rot="5400000">
            <a:off x="163513" y="3352800"/>
            <a:ext cx="381000" cy="228600"/>
          </a:xfrm>
          <a:prstGeom prst="triangle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gray">
          <a:xfrm rot="5400000">
            <a:off x="468313" y="3352800"/>
            <a:ext cx="381000" cy="228600"/>
          </a:xfrm>
          <a:prstGeom prst="triangle">
            <a:avLst>
              <a:gd name="adj" fmla="val 50000"/>
            </a:avLst>
          </a:prstGeom>
          <a:solidFill>
            <a:schemeClr val="bg2">
              <a:alpha val="83920"/>
            </a:schemeClr>
          </a:solidFill>
          <a:ln>
            <a:noFill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gray">
          <a:xfrm rot="5400000">
            <a:off x="773113" y="3352800"/>
            <a:ext cx="381000" cy="228600"/>
          </a:xfrm>
          <a:prstGeom prst="triangle">
            <a:avLst>
              <a:gd name="adj" fmla="val 50000"/>
            </a:avLst>
          </a:prstGeom>
          <a:solidFill>
            <a:schemeClr val="bg2">
              <a:alpha val="56078"/>
            </a:schemeClr>
          </a:solidFill>
          <a:ln>
            <a:noFill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gray">
          <a:xfrm rot="5400000">
            <a:off x="1077913" y="3352800"/>
            <a:ext cx="381000" cy="228600"/>
          </a:xfrm>
          <a:prstGeom prst="triangle">
            <a:avLst>
              <a:gd name="adj" fmla="val 50000"/>
            </a:avLst>
          </a:prstGeom>
          <a:solidFill>
            <a:schemeClr val="bg2">
              <a:alpha val="27058"/>
            </a:schemeClr>
          </a:solidFill>
          <a:ln>
            <a:noFill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6392" name="Object 8"/>
          <p:cNvGraphicFramePr>
            <a:graphicFrameLocks noChangeAspect="1"/>
          </p:cNvGraphicFramePr>
          <p:nvPr/>
        </p:nvGraphicFramePr>
        <p:xfrm>
          <a:off x="0" y="1295400"/>
          <a:ext cx="423545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2" imgW="6007100" imgH="2743200" progId="Photoshop.Image.6">
                  <p:embed/>
                </p:oleObj>
              </mc:Choice>
              <mc:Fallback>
                <p:oleObj name="" r:id="rId2" imgW="6007100" imgH="2743200" progId="Photoshop.Image.6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295400"/>
                        <a:ext cx="4235450" cy="182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3" name="Object 9"/>
          <p:cNvGraphicFramePr>
            <a:graphicFrameLocks noChangeAspect="1"/>
          </p:cNvGraphicFramePr>
          <p:nvPr/>
        </p:nvGraphicFramePr>
        <p:xfrm>
          <a:off x="7086600" y="1295400"/>
          <a:ext cx="20574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4" imgW="5753100" imgH="4356100" progId="Photoshop.Image.6">
                  <p:embed/>
                </p:oleObj>
              </mc:Choice>
              <mc:Fallback>
                <p:oleObj name="" r:id="rId4" imgW="5753100" imgH="4356100" progId="Photoshop.Image.6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5"/>
                      <a:srcRect r="21930"/>
                      <a:stretch>
                        <a:fillRect/>
                      </a:stretch>
                    </p:blipFill>
                    <p:spPr>
                      <a:xfrm>
                        <a:off x="7086600" y="1295400"/>
                        <a:ext cx="2057400" cy="182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4" name="Object 10"/>
          <p:cNvGraphicFramePr>
            <a:graphicFrameLocks noChangeAspect="1"/>
          </p:cNvGraphicFramePr>
          <p:nvPr/>
        </p:nvGraphicFramePr>
        <p:xfrm>
          <a:off x="4256088" y="1295400"/>
          <a:ext cx="2805112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6" imgW="3556000" imgH="2540000" progId="Photoshop.Image.6">
                  <p:embed/>
                </p:oleObj>
              </mc:Choice>
              <mc:Fallback>
                <p:oleObj name="" r:id="rId6" imgW="3556000" imgH="2540000" progId="Photoshop.Image.6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56088" y="1295400"/>
                        <a:ext cx="2805112" cy="1830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0" y="1295400"/>
            <a:ext cx="9144000" cy="1828800"/>
          </a:xfrm>
          <a:prstGeom prst="rect">
            <a:avLst/>
          </a:prstGeom>
          <a:solidFill>
            <a:schemeClr val="accent1">
              <a:alpha val="27843"/>
            </a:schemeClr>
          </a:solidFill>
          <a:ln>
            <a:noFill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9F95A-A2B4-44EA-AA2F-BCF61930CCB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590550"/>
            <a:ext cx="2057400" cy="57340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90550"/>
            <a:ext cx="6019800" cy="57340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590550"/>
            <a:ext cx="8229600" cy="57340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" name="日期占位符 4"/>
          <p:cNvSpPr>
            <a:spLocks noGrp="1"/>
          </p:cNvSpPr>
          <p:nvPr>
            <p:ph type="dt" sz="half" idx="12"/>
          </p:nvPr>
        </p:nvSpPr>
        <p:spPr>
          <a:xfrm>
            <a:off x="11620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页脚占位符 5"/>
          <p:cNvSpPr>
            <a:spLocks noGrp="1"/>
          </p:cNvSpPr>
          <p:nvPr>
            <p:ph type="ftr" sz="quarter" idx="3"/>
          </p:nvPr>
        </p:nvSpPr>
        <p:spPr>
          <a:xfrm>
            <a:off x="36576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FD30760-BD46-4605-A97D-5F581E5FF27B}" type="slidenum"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标题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2D144C32-927F-4180-9294-88B94A00587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7" name="内容占位符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 altLang="zh-CN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816E1AE2-1FF3-4140-B1E2-6A093B6A483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19" name="日期占位符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8B537-0F04-4291-A2BF-9FB11C394A39}" type="slidenum">
              <a:rPr lang="en-US" altLang="zh-CN" smtClean="0"/>
            </a:fld>
            <a:endParaRPr lang="en-US" altLang="zh-CN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4" name="内容占位符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1" name="日期占位符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1" name="灯片编号占位符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C37BD-115D-4EA8-9FFF-E0D34C15907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5032-ECC7-40E3-9D62-0C07379796D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8" name="内容占位符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B4354116-C1ED-4704-8B7C-3CD8FCC6B710}" type="slidenum">
              <a:rPr lang="en-US" altLang="zh-CN" smtClean="0"/>
            </a:fld>
            <a:endParaRPr lang="en-US" altLang="zh-CN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FCAB6-6380-4650-BC87-7786769E450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24" name="页脚占位符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E84C-3113-4352-BB42-D00F2299875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14" name="内容占位符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29" name="页脚占位符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189A0-D642-4B62-A433-D1A035BE63C7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1" name="灯片编号占位符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35B0F-B73A-4B5D-9B48-0F16FCCF7B54}" type="slidenum">
              <a:rPr lang="en-US" altLang="zh-CN" smtClean="0"/>
            </a:fld>
            <a:endParaRPr lang="en-US" altLang="zh-CN"/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EEA2-76B7-4448-BD5F-8B64CC964607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16C84-7E79-45C1-9440-C3B753F5A6D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0E8A-10DE-4D9C-8CF8-A9163F4655C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EC76C-D154-405A-9147-E79A1B5BC172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7AF016A1-9F15-429F-9EFD-84004B73C732}" type="slidenum">
              <a:rPr lang="en-US" altLang="zh-CN" smtClean="0"/>
            </a:fld>
            <a:r>
              <a:rPr lang="en-US" altLang="zh-CN" smtClean="0"/>
              <a:t>/29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F0631-DC23-48F2-899A-4F881ED23345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D206-56D3-47F7-A2D3-27C420DB58D1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4" Type="http://schemas.openxmlformats.org/officeDocument/2006/relationships/theme" Target="../theme/theme3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3" Type="http://schemas.openxmlformats.org/officeDocument/2006/relationships/theme" Target="../theme/theme4.xml"/><Relationship Id="rId12" Type="http://schemas.openxmlformats.org/officeDocument/2006/relationships/image" Target="../media/image5.jpeg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3DD41-1E0E-46B0-ABE7-D5048A3DF737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53" name="Rectangle 29"/>
          <p:cNvSpPr>
            <a:spLocks noChangeArrowheads="1"/>
          </p:cNvSpPr>
          <p:nvPr/>
        </p:nvSpPr>
        <p:spPr bwMode="gray">
          <a:xfrm>
            <a:off x="1447800" y="561975"/>
            <a:ext cx="7696200" cy="64611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ltGray">
          <a:xfrm>
            <a:off x="0" y="558800"/>
            <a:ext cx="1447800" cy="6604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6" name="AutoShape 32"/>
          <p:cNvSpPr>
            <a:spLocks noChangeArrowheads="1"/>
          </p:cNvSpPr>
          <p:nvPr/>
        </p:nvSpPr>
        <p:spPr bwMode="gray">
          <a:xfrm rot="-37800000">
            <a:off x="239713" y="185738"/>
            <a:ext cx="381000" cy="228600"/>
          </a:xfrm>
          <a:prstGeom prst="triangle">
            <a:avLst>
              <a:gd name="adj" fmla="val 50000"/>
            </a:avLst>
          </a:prstGeom>
          <a:solidFill>
            <a:schemeClr val="bg2"/>
          </a:solidFill>
          <a:ln w="9525">
            <a:noFill/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7" name="AutoShape 33"/>
          <p:cNvSpPr>
            <a:spLocks noChangeArrowheads="1"/>
          </p:cNvSpPr>
          <p:nvPr/>
        </p:nvSpPr>
        <p:spPr bwMode="gray">
          <a:xfrm rot="-37800000">
            <a:off x="544513" y="185738"/>
            <a:ext cx="381000" cy="228600"/>
          </a:xfrm>
          <a:prstGeom prst="triangle">
            <a:avLst>
              <a:gd name="adj" fmla="val 50000"/>
            </a:avLst>
          </a:prstGeom>
          <a:solidFill>
            <a:schemeClr val="bg2">
              <a:alpha val="84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8" name="AutoShape 34"/>
          <p:cNvSpPr>
            <a:spLocks noChangeArrowheads="1"/>
          </p:cNvSpPr>
          <p:nvPr/>
        </p:nvSpPr>
        <p:spPr bwMode="gray">
          <a:xfrm rot="-37800000">
            <a:off x="849313" y="185738"/>
            <a:ext cx="381000" cy="228600"/>
          </a:xfrm>
          <a:prstGeom prst="triangle">
            <a:avLst>
              <a:gd name="adj" fmla="val 50000"/>
            </a:avLst>
          </a:prstGeom>
          <a:solidFill>
            <a:schemeClr val="bg2">
              <a:alpha val="56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9" name="AutoShape 35"/>
          <p:cNvSpPr>
            <a:spLocks noChangeArrowheads="1"/>
          </p:cNvSpPr>
          <p:nvPr/>
        </p:nvSpPr>
        <p:spPr bwMode="gray">
          <a:xfrm rot="-37800000">
            <a:off x="1154113" y="185738"/>
            <a:ext cx="381000" cy="228600"/>
          </a:xfrm>
          <a:prstGeom prst="triangle">
            <a:avLst>
              <a:gd name="adj" fmla="val 50000"/>
            </a:avLst>
          </a:prstGeom>
          <a:solidFill>
            <a:schemeClr val="bg2">
              <a:alpha val="27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6" name="Rectangle 3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5029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918B2B4-9D1F-4C8A-BAC7-8D3BA65DA5C7}" type="datetime1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84925"/>
            <a:ext cx="2133600" cy="320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2000" b="1">
                <a:latin typeface="Dotum" pitchFamily="34" charset="-127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F6A250-6F7F-4527-97B4-A8FFEC296321}" type="slidenum"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otum" pitchFamily="34" charset="-127"/>
                <a:ea typeface="宋体" panose="02010600030101010101" pitchFamily="2" charset="-122"/>
                <a:cs typeface="+mn-cs"/>
              </a:rPr>
            </a:fld>
            <a:endParaRPr kumimoji="1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otum" pitchFamily="34" charset="-127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60" name="Rectangle 2"/>
          <p:cNvSpPr>
            <a:spLocks noGrp="1"/>
          </p:cNvSpPr>
          <p:nvPr>
            <p:ph type="title"/>
          </p:nvPr>
        </p:nvSpPr>
        <p:spPr>
          <a:xfrm>
            <a:off x="1885950" y="590550"/>
            <a:ext cx="5943600" cy="563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v"/>
        <a:defRPr sz="28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6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ChangeArrowheads="1"/>
          </p:cNvSpPr>
          <p:nvPr/>
        </p:nvSpPr>
        <p:spPr bwMode="gray">
          <a:xfrm>
            <a:off x="1447800" y="561975"/>
            <a:ext cx="7696200" cy="64611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ltGray">
          <a:xfrm>
            <a:off x="0" y="558800"/>
            <a:ext cx="1447800" cy="660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gray">
          <a:xfrm rot="5400000">
            <a:off x="239713" y="185738"/>
            <a:ext cx="381000" cy="228600"/>
          </a:xfrm>
          <a:prstGeom prst="triangle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gray">
          <a:xfrm rot="5400000">
            <a:off x="544513" y="185738"/>
            <a:ext cx="381000" cy="228600"/>
          </a:xfrm>
          <a:prstGeom prst="triangle">
            <a:avLst>
              <a:gd name="adj" fmla="val 50000"/>
            </a:avLst>
          </a:prstGeom>
          <a:solidFill>
            <a:schemeClr val="bg2">
              <a:alpha val="83920"/>
            </a:schemeClr>
          </a:solidFill>
          <a:ln>
            <a:noFill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gray">
          <a:xfrm rot="5400000">
            <a:off x="849313" y="185738"/>
            <a:ext cx="381000" cy="228600"/>
          </a:xfrm>
          <a:prstGeom prst="triangle">
            <a:avLst>
              <a:gd name="adj" fmla="val 50000"/>
            </a:avLst>
          </a:prstGeom>
          <a:solidFill>
            <a:schemeClr val="bg2">
              <a:alpha val="56078"/>
            </a:schemeClr>
          </a:solidFill>
          <a:ln>
            <a:noFill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gray">
          <a:xfrm rot="5400000">
            <a:off x="1154113" y="185738"/>
            <a:ext cx="381000" cy="228600"/>
          </a:xfrm>
          <a:prstGeom prst="triangle">
            <a:avLst>
              <a:gd name="adj" fmla="val 50000"/>
            </a:avLst>
          </a:prstGeom>
          <a:solidFill>
            <a:schemeClr val="bg2">
              <a:alpha val="27058"/>
            </a:schemeClr>
          </a:solidFill>
          <a:ln>
            <a:noFill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Rectangle 9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5029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3081" name="Rectangle 13"/>
          <p:cNvSpPr>
            <a:spLocks noGrp="1"/>
          </p:cNvSpPr>
          <p:nvPr>
            <p:ph type="title"/>
          </p:nvPr>
        </p:nvSpPr>
        <p:spPr>
          <a:xfrm>
            <a:off x="1885950" y="590550"/>
            <a:ext cx="5943600" cy="563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  <a:p>
            <a:pPr lvl="1" eaLnBrk="1" latinLnBrk="0" hangingPunct="1"/>
            <a:r>
              <a:rPr kumimoji="0" lang="zh-CN" altLang="en-US" smtClean="0"/>
              <a:t>第二级</a:t>
            </a:r>
            <a:endParaRPr kumimoji="0" lang="zh-CN" altLang="en-US" smtClean="0"/>
          </a:p>
          <a:p>
            <a:pPr lvl="2" eaLnBrk="1" latinLnBrk="0" hangingPunct="1"/>
            <a:r>
              <a:rPr kumimoji="0" lang="zh-CN" altLang="en-US" smtClean="0"/>
              <a:t>第三级</a:t>
            </a:r>
            <a:endParaRPr kumimoji="0" lang="zh-CN" altLang="en-US" smtClean="0"/>
          </a:p>
          <a:p>
            <a:pPr lvl="3" eaLnBrk="1" latinLnBrk="0" hangingPunct="1"/>
            <a:r>
              <a:rPr kumimoji="0" lang="zh-CN" altLang="en-US" smtClean="0"/>
              <a:t>第四级</a:t>
            </a:r>
            <a:endParaRPr kumimoji="0" lang="zh-CN" altLang="en-US" smtClean="0"/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DFBBFC48-F0C3-4F85-995B-BDC8CBEB075E}" type="slidenum">
              <a:rPr lang="en-US" altLang="zh-CN" smtClean="0"/>
            </a:fld>
            <a:endParaRPr lang="en-US" altLang="zh-CN"/>
          </a:p>
        </p:txBody>
      </p:sp>
      <p:sp>
        <p:nvSpPr>
          <p:cNvPr id="10" name="标题占位符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 panose="05020102010507070707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 panose="05020102010507070707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 panose="05020102010507070707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 panose="05020102010507070707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 panose="05020102010507070707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 panose="05020102010507070707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 panose="05020102010507070707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 panose="05020102010507070707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 panose="05020102010507070707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3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52.wmf"/><Relationship Id="rId1" Type="http://schemas.openxmlformats.org/officeDocument/2006/relationships/oleObject" Target="../embeddings/oleObject7.bin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4.wmf"/><Relationship Id="rId1" Type="http://schemas.openxmlformats.org/officeDocument/2006/relationships/oleObject" Target="../embeddings/oleObject9.bin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jpeg"/><Relationship Id="rId2" Type="http://schemas.openxmlformats.org/officeDocument/2006/relationships/slide" Target="slide11.xml"/><Relationship Id="rId1" Type="http://schemas.openxmlformats.org/officeDocument/2006/relationships/image" Target="../media/image30.GIF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36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2.jpeg"/><Relationship Id="rId7" Type="http://schemas.openxmlformats.org/officeDocument/2006/relationships/slide" Target="slide11.x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61.w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60.wmf"/><Relationship Id="rId11" Type="http://schemas.openxmlformats.org/officeDocument/2006/relationships/notesSlide" Target="../notesSlides/notesSlide43.xml"/><Relationship Id="rId10" Type="http://schemas.openxmlformats.org/officeDocument/2006/relationships/vmlDrawing" Target="../drawings/vmlDrawing5.vml"/><Relationship Id="rId1" Type="http://schemas.openxmlformats.org/officeDocument/2006/relationships/oleObject" Target="../embeddings/oleObject10.bin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jpeg"/><Relationship Id="rId1" Type="http://schemas.openxmlformats.org/officeDocument/2006/relationships/slide" Target="slide1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4.jpe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GIF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5.jpe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6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.wav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GI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GIF"/><Relationship Id="rId1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hyperlink" Target="https://www.nowcoder.com/questionTerminal/e3f67da21c3f45bfb091cf0cabb9bb0f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slide" Target="slide1.xml"/><Relationship Id="rId1" Type="http://schemas.openxmlformats.org/officeDocument/2006/relationships/image" Target="../media/image36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6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GI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2.xml"/><Relationship Id="rId1" Type="http://schemas.openxmlformats.org/officeDocument/2006/relationships/image" Target="../media/image4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GI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slide" Target="slide11.xml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png"/><Relationship Id="rId2" Type="http://schemas.openxmlformats.org/officeDocument/2006/relationships/image" Target="../media/image22.jpeg"/><Relationship Id="rId1" Type="http://schemas.openxmlformats.org/officeDocument/2006/relationships/slide" Target="slide1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GIF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 bwMode="black">
          <a:xfrm>
            <a:off x="236538" y="921068"/>
            <a:ext cx="8307388" cy="124142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0" cap="none" spc="60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数据结构</a:t>
            </a:r>
            <a:endParaRPr kumimoji="0" lang="zh-CN" altLang="en-US" sz="5400" b="1" i="0" u="none" strike="noStrike" kern="0" cap="none" spc="60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684213" y="5527358"/>
            <a:ext cx="8307388" cy="1241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6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互联网学院 互联网金融系 </a:t>
            </a:r>
            <a:endParaRPr kumimoji="0" lang="en-US" altLang="zh-CN" sz="2400" b="1" i="0" u="none" strike="noStrike" kern="0" cap="none" spc="600" normalizeH="0" baseline="0" noProof="0" dirty="0">
              <a:ln>
                <a:noFill/>
              </a:ln>
              <a:solidFill>
                <a:schemeClr val="accent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6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                                     </a:t>
            </a:r>
            <a:r>
              <a:rPr kumimoji="0" lang="zh-CN" altLang="en-US" sz="2400" b="1" i="0" u="none" strike="noStrike" kern="0" cap="none" spc="6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孙国友</a:t>
            </a:r>
            <a:endParaRPr kumimoji="0" lang="zh-CN" altLang="en-US" sz="2400" b="1" i="0" u="none" strike="noStrike" kern="0" cap="none" spc="600" normalizeH="0" baseline="0" noProof="0" dirty="0">
              <a:ln>
                <a:noFill/>
              </a:ln>
              <a:solidFill>
                <a:schemeClr val="accent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600" normalizeH="0" baseline="0" noProof="0" dirty="0">
              <a:ln>
                <a:noFill/>
              </a:ln>
              <a:solidFill>
                <a:schemeClr val="accent2">
                  <a:lumMod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 descr="新闻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2479047" y="2716839"/>
            <a:ext cx="4237044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1.1 </a:t>
            </a:r>
            <a:r>
              <a:rPr lang="en-US" altLang="zh-CN" sz="28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什么</a:t>
            </a:r>
            <a:r>
              <a:rPr lang="zh-CN" altLang="en-US" sz="28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是数据结构</a:t>
            </a:r>
            <a:endParaRPr lang="zh-CN" altLang="en-U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2500298" y="857232"/>
            <a:ext cx="3879858" cy="707886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400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隶书" panose="02010509060101010101" pitchFamily="49" charset="-122"/>
              </a:rPr>
              <a:t>第</a:t>
            </a:r>
            <a:r>
              <a:rPr lang="en-US" altLang="zh-CN" sz="400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隶书" panose="02010509060101010101" pitchFamily="49" charset="-122"/>
              </a:rPr>
              <a:t>1</a:t>
            </a:r>
            <a:r>
              <a:rPr lang="zh-CN" altLang="en-US" sz="400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隶书" panose="02010509060101010101" pitchFamily="49" charset="-122"/>
              </a:rPr>
              <a:t>章 </a:t>
            </a:r>
            <a:r>
              <a:rPr lang="zh-CN" altLang="en-US" sz="4000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隶书" panose="02010509060101010101" pitchFamily="49" charset="-122"/>
              </a:rPr>
              <a:t> 绪 论</a:t>
            </a:r>
            <a:r>
              <a:rPr lang="zh-CN" altLang="en-US" sz="4000" b="0" dirty="0" smtClean="0">
                <a:solidFill>
                  <a:schemeClr val="tx2"/>
                </a:solidFill>
                <a:ea typeface="隶书" panose="02010509060101010101" pitchFamily="49" charset="-122"/>
              </a:rPr>
              <a:t> </a:t>
            </a:r>
            <a:endParaRPr lang="zh-CN" altLang="en-US" sz="4000" dirty="0">
              <a:ea typeface="隶书" panose="02010509060101010101" pitchFamily="49" charset="-122"/>
            </a:endParaRPr>
          </a:p>
        </p:txBody>
      </p:sp>
      <p:sp>
        <p:nvSpPr>
          <p:cNvPr id="6" name="Rectangle 4" descr="新闻纸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2479047" y="3501996"/>
            <a:ext cx="4237044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</a:t>
            </a:r>
            <a:r>
              <a:rPr lang="en-US" altLang="zh-CN" sz="28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算法</a:t>
            </a:r>
            <a:r>
              <a:rPr lang="zh-CN" altLang="en-US" sz="28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及其描述</a:t>
            </a:r>
            <a:r>
              <a:rPr lang="zh-CN" altLang="en-US" sz="28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4" descr="新闻纸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2479047" y="4287814"/>
            <a:ext cx="4237044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  </a:t>
            </a:r>
            <a:r>
              <a:rPr lang="zh-CN" altLang="en-US" sz="2800" spc="5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算法分析基础</a:t>
            </a:r>
            <a:endParaRPr lang="zh-CN" altLang="en-U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40" name="Text Box 52"/>
          <p:cNvSpPr txBox="1"/>
          <p:nvPr/>
        </p:nvSpPr>
        <p:spPr>
          <a:xfrm>
            <a:off x="421640" y="5773738"/>
            <a:ext cx="8582660" cy="995045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p>
            <a:pPr algn="l"/>
            <a:r>
              <a:rPr lang="zh-CN" altLang="en-US" sz="2800" b="1" dirty="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              </a:t>
            </a:r>
            <a:r>
              <a:rPr lang="zh-CN" altLang="en-US" sz="2800" b="1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大学之道,在明明德,在亲民,在止于至善。</a:t>
            </a:r>
            <a:endParaRPr lang="zh-CN" altLang="en-US" sz="2800" b="1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l"/>
            <a:r>
              <a:rPr lang="zh-CN" altLang="en-US" sz="2800" b="1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				          --《礼记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˙</a:t>
            </a:r>
            <a:r>
              <a:rPr lang="zh-CN" altLang="en-US" sz="2800" b="1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大学》</a:t>
            </a:r>
            <a:endParaRPr lang="zh-CN" altLang="en-US" sz="2800" b="1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4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14282" y="168279"/>
            <a:ext cx="5072098" cy="4511592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27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108000" bIns="108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#define MAX   20    //</a:t>
            </a:r>
            <a:r>
              <a: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定义最大的方阶</a:t>
            </a:r>
            <a:endParaRPr lang="zh-CN" altLang="en-US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dirty="0" smtClean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matrixadd</a:t>
            </a:r>
            <a:r>
              <a:rPr lang="en-US" altLang="zh-CN" sz="180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smtClean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1800" smtClean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A[MAX][</a:t>
            </a:r>
            <a:r>
              <a:rPr lang="en-US" altLang="zh-CN" sz="180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MAX</a:t>
            </a:r>
            <a:r>
              <a:rPr lang="en-US" altLang="zh-CN" sz="1800" smtClean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</a:t>
            </a:r>
            <a:r>
              <a:rPr lang="zh-CN" altLang="en-US" sz="1800" smtClean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endParaRPr lang="en-US" altLang="zh-CN" sz="1800" smtClean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smtClean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int 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B[MAX][</a:t>
            </a:r>
            <a:r>
              <a:rPr lang="en-US" altLang="zh-CN" sz="180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MAX</a:t>
            </a:r>
            <a:r>
              <a:rPr lang="en-US" altLang="zh-CN" sz="1800" smtClean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</a:t>
            </a:r>
            <a:r>
              <a:rPr lang="zh-CN" altLang="en-US" sz="1800" smtClean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dirty="0" err="1" smtClean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 smtClean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C[MAX][MAX])</a:t>
            </a:r>
            <a:endParaRPr lang="en-US" altLang="zh-CN" sz="1800" dirty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int i</a:t>
            </a:r>
            <a:r>
              <a:rPr lang="zh-CN" altLang="en-US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j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for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0;i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	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//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①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for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(j=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0;j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n;j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//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②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C[i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][j]=A[</a:t>
            </a:r>
            <a:r>
              <a:rPr lang="en-US" altLang="zh-CN" sz="1800" dirty="0" err="1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][j]+B[</a:t>
            </a:r>
            <a:r>
              <a:rPr lang="en-US" altLang="zh-CN" sz="1800" dirty="0" err="1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][</a:t>
            </a:r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j</a:t>
            </a:r>
            <a:r>
              <a:rPr lang="en-US" altLang="zh-CN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]; //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③ </a:t>
            </a:r>
            <a:endParaRPr lang="en-US" altLang="zh-CN" sz="1800" dirty="0">
              <a:solidFill>
                <a:srgbClr val="C0000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}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00694" y="857232"/>
            <a:ext cx="3500462" cy="1209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解：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除变量定义语句外，该算法包括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个可执行语句①、②和③。</a:t>
            </a:r>
            <a:endParaRPr lang="zh-CN" altLang="en-US" sz="2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072066" y="2454244"/>
            <a:ext cx="4071934" cy="430887"/>
            <a:chOff x="4929190" y="2454244"/>
            <a:chExt cx="4071934" cy="430887"/>
          </a:xfrm>
        </p:grpSpPr>
        <p:sp>
          <p:nvSpPr>
            <p:cNvPr id="11" name="TextBox 10"/>
            <p:cNvSpPr txBox="1"/>
            <p:nvPr/>
          </p:nvSpPr>
          <p:spPr>
            <a:xfrm>
              <a:off x="5572132" y="2454244"/>
              <a:ext cx="342899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频度为</a:t>
              </a:r>
              <a:r>
                <a:rPr lang="en-US" altLang="zh-CN" sz="2000" i="1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+1</a:t>
              </a:r>
              <a:r>
                <a:rPr lang="zh-CN" altLang="en-US" sz="20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，循环体执行</a:t>
              </a:r>
              <a:r>
                <a:rPr lang="en-US" altLang="zh-CN" sz="2000" i="1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zh-CN" altLang="en-US" sz="20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次</a:t>
              </a:r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 flipV="1">
              <a:off x="4929190" y="2689208"/>
              <a:ext cx="684000" cy="0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5072066" y="2993351"/>
            <a:ext cx="2714644" cy="430887"/>
            <a:chOff x="4929190" y="2993351"/>
            <a:chExt cx="2714644" cy="430887"/>
          </a:xfrm>
        </p:grpSpPr>
        <p:sp>
          <p:nvSpPr>
            <p:cNvPr id="12" name="TextBox 11"/>
            <p:cNvSpPr txBox="1"/>
            <p:nvPr/>
          </p:nvSpPr>
          <p:spPr>
            <a:xfrm>
              <a:off x="5572132" y="2993351"/>
              <a:ext cx="20717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频度为</a:t>
              </a:r>
              <a:r>
                <a:rPr lang="en-US" altLang="zh-CN" sz="2000" i="1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(</a:t>
              </a:r>
              <a:r>
                <a:rPr lang="en-US" altLang="zh-CN" sz="2000" i="1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+1)</a:t>
              </a:r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 flipV="1">
              <a:off x="4929190" y="3209924"/>
              <a:ext cx="684000" cy="0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5072066" y="3564855"/>
            <a:ext cx="2286016" cy="430887"/>
            <a:chOff x="4929190" y="3564855"/>
            <a:chExt cx="2286016" cy="430887"/>
          </a:xfrm>
        </p:grpSpPr>
        <p:sp>
          <p:nvSpPr>
            <p:cNvPr id="13" name="TextBox 12"/>
            <p:cNvSpPr txBox="1"/>
            <p:nvPr/>
          </p:nvSpPr>
          <p:spPr>
            <a:xfrm>
              <a:off x="5572132" y="3564855"/>
              <a:ext cx="16430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频度为</a:t>
              </a:r>
              <a:r>
                <a:rPr lang="en-US" altLang="zh-CN" sz="2000" i="1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 baseline="300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2</a:t>
              </a:r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 flipV="1">
              <a:off x="4929190" y="3786190"/>
              <a:ext cx="684000" cy="0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5429256" y="3929066"/>
            <a:ext cx="3571900" cy="2020171"/>
            <a:chOff x="5429256" y="3929066"/>
            <a:chExt cx="3571900" cy="2020171"/>
          </a:xfrm>
        </p:grpSpPr>
        <p:sp>
          <p:nvSpPr>
            <p:cNvPr id="5" name="TextBox 4"/>
            <p:cNvSpPr txBox="1"/>
            <p:nvPr/>
          </p:nvSpPr>
          <p:spPr>
            <a:xfrm>
              <a:off x="5429256" y="4572008"/>
              <a:ext cx="2714644" cy="464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2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所有语句频度之和为：</a:t>
              </a:r>
              <a:endParaRPr lang="zh-CN" altLang="en-US" sz="22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429256" y="5072074"/>
              <a:ext cx="3571900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2400"/>
                </a:lnSpc>
              </a:pPr>
              <a:r>
                <a:rPr lang="en-US" altLang="zh-CN" sz="2200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T(</a:t>
              </a:r>
              <a:r>
                <a:rPr lang="en-US" altLang="zh-CN" sz="2200" i="1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200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) = </a:t>
              </a:r>
              <a:r>
                <a:rPr lang="en-US" altLang="zh-CN" sz="2200" i="1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n</a:t>
              </a:r>
              <a:r>
                <a:rPr lang="en-US" altLang="zh-CN" sz="2200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+1+</a:t>
              </a:r>
              <a:r>
                <a:rPr lang="en-US" altLang="zh-CN" sz="2200" i="1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200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(</a:t>
              </a:r>
              <a:r>
                <a:rPr lang="en-US" altLang="zh-CN" sz="2200" i="1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200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+1)+</a:t>
              </a:r>
              <a:r>
                <a:rPr lang="en-US" altLang="zh-CN" sz="2200" i="1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200" baseline="30000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2 </a:t>
              </a:r>
              <a:endParaRPr lang="en-US" altLang="zh-CN" sz="2200" baseline="300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2400"/>
                </a:lnSpc>
              </a:pPr>
              <a:r>
                <a:rPr lang="en-US" altLang="zh-CN" sz="2200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    =  2</a:t>
              </a:r>
              <a:r>
                <a:rPr lang="en-US" altLang="zh-CN" sz="2200" i="1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200" baseline="30000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2</a:t>
              </a:r>
              <a:r>
                <a:rPr lang="en-US" altLang="zh-CN" sz="2200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+2</a:t>
              </a:r>
              <a:r>
                <a:rPr lang="en-US" altLang="zh-CN" sz="2200" i="1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200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+1</a:t>
              </a:r>
              <a:endParaRPr lang="zh-CN" altLang="en-US" sz="22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下箭头 17"/>
            <p:cNvSpPr/>
            <p:nvPr/>
          </p:nvSpPr>
          <p:spPr>
            <a:xfrm>
              <a:off x="6929454" y="3929066"/>
              <a:ext cx="214314" cy="500066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20" name="Text Box 4"/>
          <p:cNvSpPr txBox="1">
            <a:spLocks noChangeArrowheads="1"/>
          </p:cNvSpPr>
          <p:nvPr/>
        </p:nvSpPr>
        <p:spPr bwMode="auto">
          <a:xfrm>
            <a:off x="609572" y="1000108"/>
            <a:ext cx="7848600" cy="98584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just"/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算法中执行时间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T(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是问题规模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的某个函数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f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，记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作：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/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lang="en-US" altLang="zh-CN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T(</a:t>
            </a:r>
            <a:r>
              <a:rPr lang="en-US" altLang="zh-CN" sz="2200" i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 = O(</a:t>
            </a:r>
            <a:r>
              <a:rPr lang="en-US" altLang="zh-CN" sz="2200" i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f</a:t>
            </a:r>
            <a:r>
              <a:rPr lang="en-US" altLang="zh-CN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))</a:t>
            </a:r>
            <a:endParaRPr lang="en-US" altLang="zh-CN" sz="2200" dirty="0">
              <a:solidFill>
                <a:srgbClr val="FF0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14021" name="Text Box 5"/>
          <p:cNvSpPr txBox="1">
            <a:spLocks noChangeArrowheads="1"/>
          </p:cNvSpPr>
          <p:nvPr/>
        </p:nvSpPr>
        <p:spPr bwMode="auto">
          <a:xfrm>
            <a:off x="611505" y="285750"/>
            <a:ext cx="4243705" cy="3860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FF3300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/>
              </a:rPr>
              <a:t>  </a:t>
            </a:r>
            <a:r>
              <a:rPr lang="zh-CN" altLang="en-US" dirty="0" smtClean="0">
                <a:solidFill>
                  <a:srgbClr val="FF33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r>
              <a:rPr lang="zh-CN" altLang="en-US" dirty="0">
                <a:solidFill>
                  <a:srgbClr val="FF33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复杂度渐进表示</a:t>
            </a:r>
            <a:endParaRPr lang="zh-CN" altLang="en-US" dirty="0">
              <a:solidFill>
                <a:srgbClr val="FF33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95288" y="2169375"/>
            <a:ext cx="8305800" cy="76944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记号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“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O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”读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作“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大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O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”，它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表示随问题规模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的增大算法执行时间的增长率和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f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增长率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相同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 </a:t>
            </a:r>
            <a:r>
              <a:rPr lang="zh-CN" altLang="en-US" sz="2200" smtClean="0">
                <a:solidFill>
                  <a:srgbClr val="66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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  </a:t>
            </a:r>
            <a:r>
              <a:rPr lang="zh-CN" altLang="en-US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趋势分析</a:t>
            </a:r>
            <a:endParaRPr lang="en-US" altLang="zh-CN" sz="2200" dirty="0">
              <a:solidFill>
                <a:srgbClr val="FF0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714480" y="3175000"/>
            <a:ext cx="6357982" cy="2897206"/>
            <a:chOff x="1714480" y="3175000"/>
            <a:chExt cx="6357982" cy="2897206"/>
          </a:xfrm>
        </p:grpSpPr>
        <p:cxnSp>
          <p:nvCxnSpPr>
            <p:cNvPr id="8" name="直接箭头连接符 7"/>
            <p:cNvCxnSpPr/>
            <p:nvPr/>
          </p:nvCxnSpPr>
          <p:spPr>
            <a:xfrm flipV="1">
              <a:off x="1714480" y="5715016"/>
              <a:ext cx="585791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rot="5400000" flipH="1" flipV="1">
              <a:off x="678629" y="4679165"/>
              <a:ext cx="2786082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929322" y="4214818"/>
              <a:ext cx="714380" cy="412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T(</a:t>
              </a:r>
              <a:r>
                <a:rPr lang="en-US" altLang="zh-CN" sz="2000" i="1" dirty="0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</a:t>
              </a:r>
              <a:r>
                <a:rPr lang="en-US" altLang="zh-CN" sz="2000" dirty="0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72396" y="5498443"/>
              <a:ext cx="500066" cy="412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</a:t>
              </a:r>
              <a:endPara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879600" y="3175000"/>
              <a:ext cx="4660900" cy="2247900"/>
            </a:xfrm>
            <a:custGeom>
              <a:avLst/>
              <a:gdLst>
                <a:gd name="connsiteX0" fmla="*/ 0 w 4660900"/>
                <a:gd name="connsiteY0" fmla="*/ 2247900 h 2247900"/>
                <a:gd name="connsiteX1" fmla="*/ 1587500 w 4660900"/>
                <a:gd name="connsiteY1" fmla="*/ 2032000 h 2247900"/>
                <a:gd name="connsiteX2" fmla="*/ 2794000 w 4660900"/>
                <a:gd name="connsiteY2" fmla="*/ 1358900 h 2247900"/>
                <a:gd name="connsiteX3" fmla="*/ 4025900 w 4660900"/>
                <a:gd name="connsiteY3" fmla="*/ 635000 h 2247900"/>
                <a:gd name="connsiteX4" fmla="*/ 4660900 w 4660900"/>
                <a:gd name="connsiteY4" fmla="*/ 0 h 22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0900" h="2247900">
                  <a:moveTo>
                    <a:pt x="0" y="2247900"/>
                  </a:moveTo>
                  <a:cubicBezTo>
                    <a:pt x="560916" y="2214033"/>
                    <a:pt x="1121833" y="2180167"/>
                    <a:pt x="1587500" y="2032000"/>
                  </a:cubicBezTo>
                  <a:cubicBezTo>
                    <a:pt x="2053167" y="1883833"/>
                    <a:pt x="2387600" y="1591733"/>
                    <a:pt x="2794000" y="1358900"/>
                  </a:cubicBezTo>
                  <a:cubicBezTo>
                    <a:pt x="3200400" y="1126067"/>
                    <a:pt x="3714750" y="861483"/>
                    <a:pt x="4025900" y="635000"/>
                  </a:cubicBezTo>
                  <a:cubicBezTo>
                    <a:pt x="4337050" y="408517"/>
                    <a:pt x="4498975" y="204258"/>
                    <a:pt x="4660900" y="0"/>
                  </a:cubicBezTo>
                </a:path>
              </a:pathLst>
            </a:custGeom>
            <a:ln w="28575">
              <a:solidFill>
                <a:srgbClr val="808000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879600" y="3771900"/>
              <a:ext cx="4978400" cy="1841500"/>
            </a:xfrm>
            <a:custGeom>
              <a:avLst/>
              <a:gdLst>
                <a:gd name="connsiteX0" fmla="*/ 0 w 4978400"/>
                <a:gd name="connsiteY0" fmla="*/ 1841500 h 1841500"/>
                <a:gd name="connsiteX1" fmla="*/ 1168400 w 4978400"/>
                <a:gd name="connsiteY1" fmla="*/ 1689100 h 1841500"/>
                <a:gd name="connsiteX2" fmla="*/ 2400300 w 4978400"/>
                <a:gd name="connsiteY2" fmla="*/ 1384300 h 1841500"/>
                <a:gd name="connsiteX3" fmla="*/ 3619500 w 4978400"/>
                <a:gd name="connsiteY3" fmla="*/ 698500 h 1841500"/>
                <a:gd name="connsiteX4" fmla="*/ 4978400 w 4978400"/>
                <a:gd name="connsiteY4" fmla="*/ 0 h 184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400" h="1841500">
                  <a:moveTo>
                    <a:pt x="0" y="1841500"/>
                  </a:moveTo>
                  <a:cubicBezTo>
                    <a:pt x="384175" y="1803400"/>
                    <a:pt x="768350" y="1765300"/>
                    <a:pt x="1168400" y="1689100"/>
                  </a:cubicBezTo>
                  <a:cubicBezTo>
                    <a:pt x="1568450" y="1612900"/>
                    <a:pt x="1991783" y="1549400"/>
                    <a:pt x="2400300" y="1384300"/>
                  </a:cubicBezTo>
                  <a:cubicBezTo>
                    <a:pt x="2808817" y="1219200"/>
                    <a:pt x="3189817" y="929217"/>
                    <a:pt x="3619500" y="698500"/>
                  </a:cubicBezTo>
                  <a:cubicBezTo>
                    <a:pt x="4049183" y="467783"/>
                    <a:pt x="4513791" y="233891"/>
                    <a:pt x="4978400" y="0"/>
                  </a:cubicBezTo>
                </a:path>
              </a:pathLst>
            </a:custGeom>
            <a:ln w="28575">
              <a:solidFill>
                <a:srgbClr val="0000FF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43504" y="3500438"/>
              <a:ext cx="714380" cy="412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 smtClean="0">
                  <a:solidFill>
                    <a:srgbClr val="80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</a:t>
              </a:r>
              <a:r>
                <a:rPr lang="en-US" altLang="zh-CN" sz="2000" dirty="0" smtClean="0">
                  <a:solidFill>
                    <a:srgbClr val="80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zh-CN" sz="2000" i="1" dirty="0" smtClean="0">
                  <a:solidFill>
                    <a:srgbClr val="80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</a:t>
              </a:r>
              <a:r>
                <a:rPr lang="en-US" altLang="zh-CN" sz="2000" dirty="0" smtClean="0">
                  <a:solidFill>
                    <a:srgbClr val="80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zh-CN" altLang="en-US" sz="2000" dirty="0">
                <a:solidFill>
                  <a:srgbClr val="808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95288" y="357166"/>
            <a:ext cx="8305800" cy="21749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“</a:t>
            </a:r>
            <a:r>
              <a:rPr lang="en-US" altLang="zh-CN" sz="2200" dirty="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O</a:t>
            </a:r>
            <a:r>
              <a:rPr lang="zh-CN" altLang="en-US" sz="22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”的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形式定义为：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ts val="3400"/>
              </a:lnSpc>
            </a:pP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T(</a:t>
            </a:r>
            <a:r>
              <a:rPr lang="en-US" altLang="zh-CN" sz="2200" i="1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 = O(</a:t>
            </a:r>
            <a:r>
              <a:rPr lang="en-US" altLang="zh-CN" sz="2200" i="1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f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表示存在一个正的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常数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，使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得当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≥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baseline="-30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0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时都满足：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ts val="3400"/>
              </a:lnSpc>
            </a:pP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 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   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|T(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)|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≤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|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f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)|      </a:t>
            </a:r>
            <a:endParaRPr lang="en-US" altLang="zh-CN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 flipV="1">
            <a:off x="4300563" y="2571744"/>
            <a:ext cx="0" cy="360363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189300" y="2978145"/>
            <a:ext cx="2382832" cy="43088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0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f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0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是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T(</a:t>
            </a:r>
            <a:r>
              <a:rPr lang="en-US" altLang="zh-CN" sz="20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上界</a:t>
            </a:r>
            <a:endParaRPr lang="zh-CN" altLang="en-US" sz="20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3586183" y="3347449"/>
            <a:ext cx="0" cy="360363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928794" y="3753850"/>
            <a:ext cx="3597278" cy="769441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这种上界可能很多，通常取最接近的上界，即</a:t>
            </a:r>
            <a:r>
              <a:rPr lang="zh-CN" altLang="en-US" sz="20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紧凑上界</a:t>
            </a:r>
            <a:endParaRPr lang="zh-CN" altLang="en-US" sz="2000" dirty="0">
              <a:solidFill>
                <a:srgbClr val="FF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285852" y="4857760"/>
            <a:ext cx="4500594" cy="1049207"/>
            <a:chOff x="714348" y="4857760"/>
            <a:chExt cx="4500594" cy="1049207"/>
          </a:xfrm>
        </p:grpSpPr>
        <p:sp>
          <p:nvSpPr>
            <p:cNvPr id="10" name="TextBox 9"/>
            <p:cNvSpPr txBox="1"/>
            <p:nvPr/>
          </p:nvSpPr>
          <p:spPr>
            <a:xfrm>
              <a:off x="714348" y="4857760"/>
              <a:ext cx="1928826" cy="49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大致情况：</a:t>
              </a:r>
              <a:endParaRPr lang="zh-CN" altLang="en-US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71736" y="5143512"/>
              <a:ext cx="857256" cy="406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lim</a:t>
              </a:r>
              <a:endParaRPr lang="zh-CN" alt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786050" y="5523065"/>
              <a:ext cx="571504" cy="2708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600" i="1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</a:t>
              </a:r>
              <a:r>
                <a:rPr lang="zh-CN" altLang="en-US" sz="1600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→ ∞ </a:t>
              </a:r>
              <a:endParaRPr lang="zh-CN" alt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57554" y="4980992"/>
              <a:ext cx="857256" cy="406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i="1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  <a:r>
                <a:rPr lang="en-US" altLang="zh-CN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zh-CN" i="1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</a:t>
              </a:r>
              <a:r>
                <a:rPr lang="en-US" altLang="zh-CN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zh-CN" alt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57554" y="5500702"/>
              <a:ext cx="857256" cy="406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i="1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</a:t>
              </a:r>
              <a:r>
                <a:rPr lang="en-US" altLang="zh-CN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zh-CN" i="1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</a:t>
              </a:r>
              <a:r>
                <a:rPr lang="en-US" altLang="zh-CN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zh-CN" alt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500430" y="5429264"/>
              <a:ext cx="571504" cy="1588"/>
            </a:xfrm>
            <a:prstGeom prst="line">
              <a:avLst/>
            </a:prstGeom>
            <a:ln w="28575">
              <a:solidFill>
                <a:srgbClr val="00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071934" y="5214950"/>
              <a:ext cx="1143008" cy="406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i="1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  M</a:t>
              </a:r>
              <a:endParaRPr lang="zh-CN" alt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735" y="1308735"/>
            <a:ext cx="8304530" cy="3752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Text Box 2"/>
          <p:cNvSpPr txBox="1">
            <a:spLocks noChangeArrowheads="1"/>
          </p:cNvSpPr>
          <p:nvPr/>
        </p:nvSpPr>
        <p:spPr bwMode="auto">
          <a:xfrm>
            <a:off x="571472" y="1857364"/>
            <a:ext cx="8001056" cy="13653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altLang="zh-CN" sz="220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也就是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只求出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T(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最高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阶，忽略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其低阶项和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常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系数，这样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既可简化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T(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计算，又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能比较客观地反映出当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很大时算法的时间性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能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     </a:t>
            </a:r>
            <a:endParaRPr lang="en-US" altLang="zh-CN" sz="2200" dirty="0">
              <a:solidFill>
                <a:srgbClr val="C00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11971" name="AutoShape 3"/>
          <p:cNvSpPr>
            <a:spLocks noChangeArrowheads="1"/>
          </p:cNvSpPr>
          <p:nvPr/>
        </p:nvSpPr>
        <p:spPr bwMode="auto">
          <a:xfrm>
            <a:off x="4929190" y="636574"/>
            <a:ext cx="2643206" cy="863600"/>
          </a:xfrm>
          <a:prstGeom prst="wedgeRectCallout">
            <a:avLst>
              <a:gd name="adj1" fmla="val -64643"/>
              <a:gd name="adj2" fmla="val 10128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ts val="2600"/>
              </a:lnSpc>
              <a:spcBef>
                <a:spcPct val="0"/>
              </a:spcBef>
            </a:pPr>
            <a:r>
              <a:rPr lang="zh-CN" altLang="en-US" sz="18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本质</a:t>
            </a:r>
            <a:r>
              <a:rPr lang="zh-CN" altLang="en-US" sz="180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上</a:t>
            </a:r>
            <a:r>
              <a:rPr lang="zh-CN" altLang="en-US" sz="180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讲，是</a:t>
            </a:r>
            <a:r>
              <a:rPr lang="zh-CN" altLang="en-US" sz="180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</a:t>
            </a:r>
            <a:r>
              <a:rPr lang="zh-CN" altLang="en-US" sz="180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种</a:t>
            </a:r>
            <a:r>
              <a:rPr lang="en-US" altLang="zh-CN" sz="180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T(</a:t>
            </a:r>
            <a:r>
              <a:rPr lang="en-US" altLang="zh-CN" sz="1800" i="1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180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180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最高</a:t>
            </a:r>
            <a:r>
              <a:rPr lang="zh-CN" altLang="en-US" sz="18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数量级的比较</a:t>
            </a:r>
            <a:endParaRPr lang="zh-CN" altLang="en-US" sz="1800" dirty="0">
              <a:solidFill>
                <a:srgbClr val="C00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4414" y="3857628"/>
            <a:ext cx="5143536" cy="43088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例如 ：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T(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 = </a:t>
            </a:r>
            <a:r>
              <a:rPr lang="en-US" altLang="zh-CN" sz="220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200" i="1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baseline="3000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20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+2</a:t>
            </a:r>
            <a:r>
              <a:rPr lang="en-US" altLang="zh-CN" sz="2200" i="1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+1 = O(</a:t>
            </a:r>
            <a:r>
              <a:rPr lang="en-US" altLang="zh-CN" sz="2200" i="1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baseline="3000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20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endParaRPr lang="zh-CN" altLang="en-US" sz="2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Text Box 2"/>
          <p:cNvSpPr txBox="1">
            <a:spLocks noChangeArrowheads="1"/>
          </p:cNvSpPr>
          <p:nvPr/>
        </p:nvSpPr>
        <p:spPr bwMode="auto">
          <a:xfrm>
            <a:off x="215931" y="1000108"/>
            <a:ext cx="8785225" cy="336857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tIns="144000" bIns="144000">
            <a:spAutoFit/>
          </a:bodyPr>
          <a:lstStyle/>
          <a:p>
            <a:pPr marL="457200" indent="-457200" algn="l">
              <a:lnSpc>
                <a:spcPct val="150000"/>
              </a:lnSpc>
              <a:buFontTx/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一个没有循环的算法的执行时间与问题规模</a:t>
            </a:r>
            <a:r>
              <a:rPr lang="en-US" altLang="zh-CN" sz="20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无关，记</a:t>
            </a: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作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O(1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，也</a:t>
            </a: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称作</a:t>
            </a:r>
            <a:r>
              <a:rPr lang="zh-CN" altLang="en-US" sz="20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常数阶</a:t>
            </a: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buFontTx/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一个只有一重循环的算法的执行时间与问题规模</a:t>
            </a:r>
            <a:r>
              <a:rPr lang="en-US" altLang="zh-CN" sz="20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的增长呈线性</a:t>
            </a:r>
            <a:r>
              <a:rPr lang="zh-CN" altLang="en-US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增大</a:t>
            </a:r>
            <a:r>
              <a:rPr lang="zh-CN" altLang="en-US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关系，记</a:t>
            </a: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作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O(</a:t>
            </a:r>
            <a:r>
              <a:rPr lang="en-US" altLang="zh-CN" sz="20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，也</a:t>
            </a: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称</a:t>
            </a:r>
            <a:r>
              <a:rPr lang="zh-CN" altLang="en-US" sz="20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线性阶</a:t>
            </a: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buFontTx/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其余常用的算法时间复杂度还有</a:t>
            </a:r>
            <a:r>
              <a:rPr lang="zh-CN" altLang="en-US" sz="20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平方阶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O(</a:t>
            </a:r>
            <a:r>
              <a:rPr lang="en-US" altLang="zh-CN" sz="20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baseline="30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、</a:t>
            </a:r>
            <a:r>
              <a:rPr lang="zh-CN" altLang="en-US" sz="20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立方阶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O(</a:t>
            </a:r>
            <a:r>
              <a:rPr lang="en-US" altLang="zh-CN" sz="20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baseline="30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、</a:t>
            </a:r>
            <a:r>
              <a:rPr lang="zh-CN" altLang="en-US" sz="20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对数阶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O(</a:t>
            </a:r>
            <a:r>
              <a:rPr lang="en-US" altLang="zh-CN" sz="2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log</a:t>
            </a:r>
            <a:r>
              <a:rPr lang="en-US" altLang="zh-CN" sz="2000" baseline="-30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、</a:t>
            </a:r>
            <a:r>
              <a:rPr lang="zh-CN" altLang="en-US" sz="20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指数阶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O(</a:t>
            </a:r>
            <a:r>
              <a:rPr lang="en-US" altLang="zh-CN" sz="2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i="1" baseline="30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等。</a:t>
            </a:r>
            <a:endParaRPr lang="zh-CN" altLang="en-US" sz="20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596" y="357166"/>
            <a:ext cx="1285884" cy="470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一般地：</a:t>
            </a:r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129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129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129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2129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2129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2129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212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212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212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830" y="1552575"/>
            <a:ext cx="7799705" cy="3752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2"/>
          <p:cNvSpPr txBox="1">
            <a:spLocks noChangeArrowheads="1"/>
          </p:cNvSpPr>
          <p:nvPr/>
        </p:nvSpPr>
        <p:spPr bwMode="auto">
          <a:xfrm>
            <a:off x="539750" y="428604"/>
            <a:ext cx="8382000" cy="126188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各种不同算法时间复杂度的比较关系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如下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zh-CN" altLang="en-US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         </a:t>
            </a:r>
            <a:endParaRPr lang="en-US" altLang="zh-CN" smtClean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O(1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)&lt;O(</a:t>
            </a:r>
            <a:r>
              <a:rPr lang="en-US" altLang="zh-CN" sz="2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log</a:t>
            </a:r>
            <a:r>
              <a:rPr lang="en-US" altLang="zh-CN" sz="2000" baseline="-30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)&lt;O(</a:t>
            </a:r>
            <a:r>
              <a:rPr lang="en-US" altLang="zh-CN" sz="20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)&lt;O(</a:t>
            </a:r>
            <a:r>
              <a:rPr lang="en-US" altLang="zh-CN" sz="20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log</a:t>
            </a:r>
            <a:r>
              <a:rPr lang="en-US" altLang="zh-CN" sz="2000" baseline="-30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)&lt;O(</a:t>
            </a:r>
            <a:r>
              <a:rPr lang="en-US" altLang="zh-CN" sz="20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baseline="30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)&lt;O(</a:t>
            </a:r>
            <a:r>
              <a:rPr lang="en-US" altLang="zh-CN" sz="20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baseline="30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)&lt;O(</a:t>
            </a:r>
            <a:r>
              <a:rPr lang="en-US" altLang="zh-CN" sz="2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i="1" baseline="30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)&lt;O(</a:t>
            </a:r>
            <a:r>
              <a:rPr lang="en-US" altLang="zh-CN" sz="20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!)</a:t>
            </a:r>
            <a:endParaRPr lang="en-US" altLang="zh-CN" sz="2000" b="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37218" name="Text Box 2"/>
          <p:cNvSpPr txBox="1">
            <a:spLocks noChangeArrowheads="1"/>
          </p:cNvSpPr>
          <p:nvPr/>
        </p:nvSpPr>
        <p:spPr bwMode="auto">
          <a:xfrm>
            <a:off x="571472" y="4000504"/>
            <a:ext cx="8143932" cy="1720856"/>
          </a:xfrm>
          <a:prstGeom prst="rect">
            <a:avLst/>
          </a:prstGeom>
          <a:noFill/>
          <a:ln w="19050" algn="ctr">
            <a:noFill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>
            <a:spAutoFit/>
          </a:bodyPr>
          <a:lstStyle/>
          <a:p>
            <a:pPr algn="l"/>
            <a:r>
              <a:rPr lang="zh-CN" altLang="en-US" sz="22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</a:t>
            </a:r>
            <a:r>
              <a:rPr lang="zh-CN" altLang="en-US" sz="22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</a:t>
            </a:r>
            <a:r>
              <a:rPr lang="zh-CN" altLang="en-US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算法时间性能比较：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假如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求同一问题有两个算法：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和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，如果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的平均时间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复杂度为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O(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，而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的平均时间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复杂度为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O(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baseline="30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zh-CN" altLang="en-US" sz="22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　</a:t>
            </a:r>
            <a:r>
              <a:rPr lang="zh-CN" altLang="en-US" sz="2200" dirty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一般</a:t>
            </a:r>
            <a:r>
              <a:rPr lang="zh-CN" altLang="en-US" sz="220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情况</a:t>
            </a:r>
            <a:r>
              <a:rPr lang="zh-CN" altLang="en-US" sz="2200" smtClean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下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，认为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的时间性能好比算法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715140" y="1701788"/>
            <a:ext cx="1071570" cy="968820"/>
            <a:chOff x="6715140" y="1701788"/>
            <a:chExt cx="1071570" cy="968820"/>
          </a:xfrm>
        </p:grpSpPr>
        <p:sp>
          <p:nvSpPr>
            <p:cNvPr id="5" name="右大括号 4"/>
            <p:cNvSpPr/>
            <p:nvPr/>
          </p:nvSpPr>
          <p:spPr>
            <a:xfrm rot="5400000">
              <a:off x="7108049" y="1308879"/>
              <a:ext cx="142876" cy="928694"/>
            </a:xfrm>
            <a:prstGeom prst="rightBrace">
              <a:avLst/>
            </a:prstGeom>
            <a:ln w="28575">
              <a:solidFill>
                <a:srgbClr val="00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715140" y="1928802"/>
              <a:ext cx="1071570" cy="741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指数阶：</a:t>
              </a:r>
              <a:r>
                <a:rPr lang="en-US" altLang="zh-CN" sz="2000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NP</a:t>
              </a:r>
              <a:r>
                <a:rPr lang="zh-CN" altLang="en-US" sz="2000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问题</a:t>
              </a:r>
              <a:endParaRPr lang="zh-CN" altLang="en-US" sz="20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00100" y="1714488"/>
            <a:ext cx="5143536" cy="983755"/>
            <a:chOff x="1000100" y="1714488"/>
            <a:chExt cx="5143536" cy="983755"/>
          </a:xfrm>
        </p:grpSpPr>
        <p:sp>
          <p:nvSpPr>
            <p:cNvPr id="7" name="右大括号 6"/>
            <p:cNvSpPr/>
            <p:nvPr/>
          </p:nvSpPr>
          <p:spPr>
            <a:xfrm rot="5400000">
              <a:off x="3536149" y="-821561"/>
              <a:ext cx="71438" cy="5143536"/>
            </a:xfrm>
            <a:prstGeom prst="rightBrace">
              <a:avLst/>
            </a:prstGeom>
            <a:ln w="28575">
              <a:solidFill>
                <a:srgbClr val="00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14678" y="1928802"/>
              <a:ext cx="135732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多项式阶：</a:t>
              </a:r>
              <a:r>
                <a:rPr lang="en-US" altLang="zh-CN" sz="2000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P</a:t>
              </a:r>
              <a:r>
                <a:rPr lang="zh-CN" altLang="en-US" sz="2000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问题</a:t>
              </a:r>
              <a:endParaRPr lang="zh-CN" altLang="en-US" sz="20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000496" y="2786058"/>
            <a:ext cx="3143272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NP = P</a:t>
            </a:r>
            <a:r>
              <a:rPr lang="zh-CN" altLang="en-US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？是目前计算机科学的难题之一</a:t>
            </a:r>
            <a:endParaRPr lang="zh-CN" altLang="en-US" sz="2200">
              <a:solidFill>
                <a:srgbClr val="FF0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8" grpId="0" bldLvl="0" animBg="1"/>
      <p:bldP spid="10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2"/>
          <p:cNvSpPr txBox="1">
            <a:spLocks noChangeArrowheads="1"/>
          </p:cNvSpPr>
          <p:nvPr/>
        </p:nvSpPr>
        <p:spPr bwMode="auto">
          <a:xfrm>
            <a:off x="539750" y="428604"/>
            <a:ext cx="8382000" cy="1260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各种不同算法时间复杂度的比较关系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如下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zh-CN" altLang="en-US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         </a:t>
            </a:r>
            <a:endParaRPr lang="en-US" altLang="zh-CN" smtClean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endParaRPr lang="en-US" altLang="zh-CN" sz="2000" b="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5355" y="1513840"/>
            <a:ext cx="6200140" cy="4780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1026"/>
          <p:cNvSpPr txBox="1">
            <a:spLocks noChangeArrowheads="1"/>
          </p:cNvSpPr>
          <p:nvPr/>
        </p:nvSpPr>
        <p:spPr bwMode="auto">
          <a:xfrm>
            <a:off x="642910" y="1228539"/>
            <a:ext cx="8143932" cy="113223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算法中的</a:t>
            </a:r>
            <a:r>
              <a:rPr lang="zh-CN" altLang="en-US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基本操作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一般是最深层循环内的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原操作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en-US" altLang="zh-CN" sz="2200" smtClean="0">
              <a:solidFill>
                <a:srgbClr val="FF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ts val="3600"/>
              </a:lnSpc>
            </a:pP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执行时间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大致 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 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基本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操作所需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时间 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×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其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运算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次数。</a:t>
            </a:r>
            <a:r>
              <a:rPr lang="zh-CN" altLang="en-US" sz="22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684213" y="408263"/>
            <a:ext cx="4530729" cy="470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 </a:t>
            </a:r>
            <a:r>
              <a:rPr lang="zh-CN" altLang="en-US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简化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的算法时间复杂度分析</a:t>
            </a:r>
            <a:endParaRPr lang="zh-CN" altLang="en-US" dirty="0">
              <a:solidFill>
                <a:srgbClr val="FF0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71472" y="2571744"/>
            <a:ext cx="8143932" cy="1153603"/>
            <a:chOff x="571472" y="2571744"/>
            <a:chExt cx="8143932" cy="1153603"/>
          </a:xfrm>
        </p:grpSpPr>
        <p:sp>
          <p:nvSpPr>
            <p:cNvPr id="5" name="TextBox 4"/>
            <p:cNvSpPr txBox="1"/>
            <p:nvPr/>
          </p:nvSpPr>
          <p:spPr>
            <a:xfrm>
              <a:off x="571472" y="3286124"/>
              <a:ext cx="8143932" cy="439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2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在算法分析时，计算</a:t>
              </a:r>
              <a:r>
                <a:rPr lang="en-US" altLang="zh-CN" sz="2200" i="1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T</a:t>
              </a:r>
              <a:r>
                <a:rPr lang="en-US" altLang="zh-CN" sz="22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(</a:t>
              </a:r>
              <a:r>
                <a:rPr lang="en-US" altLang="zh-CN" sz="2200" i="1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2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)</a:t>
              </a:r>
              <a:r>
                <a:rPr lang="zh-CN" altLang="en-US" sz="22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时仅仅考虑基本操作的运算次数。</a:t>
              </a:r>
              <a:endParaRPr lang="zh-CN" altLang="en-US" sz="22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下箭头 5"/>
            <p:cNvSpPr/>
            <p:nvPr/>
          </p:nvSpPr>
          <p:spPr>
            <a:xfrm>
              <a:off x="3857620" y="2571744"/>
              <a:ext cx="214314" cy="571504"/>
            </a:xfrm>
            <a:prstGeom prst="down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14810" y="2668558"/>
              <a:ext cx="1000132" cy="407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转化</a:t>
              </a:r>
              <a:endParaRPr lang="zh-CN" altLang="en-US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90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90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90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 descr="新闻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2357422" y="357166"/>
            <a:ext cx="4429156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1.1 </a:t>
            </a:r>
            <a:r>
              <a:rPr lang="en-US" altLang="zh-CN" sz="32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32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什么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是数据结构</a:t>
            </a:r>
            <a:endParaRPr lang="zh-CN" altLang="en-US" sz="32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TextBox 6"/>
          <p:cNvSpPr txBox="1"/>
          <p:nvPr/>
        </p:nvSpPr>
        <p:spPr>
          <a:xfrm>
            <a:off x="363834" y="1329377"/>
            <a:ext cx="5000660" cy="57086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例1：如何在书架上摆放图书？</a:t>
            </a:r>
            <a:endParaRPr lang="zh-CN" altLang="en-US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440" y="2438400"/>
            <a:ext cx="2209800" cy="1981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050" y="2438400"/>
            <a:ext cx="3704590" cy="2533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755650" y="1500174"/>
            <a:ext cx="7959754" cy="3277820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#define MAX   20    </a:t>
            </a:r>
            <a:r>
              <a:rPr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定义最大的方阶</a:t>
            </a:r>
            <a:endParaRPr lang="zh-CN" altLang="en-US" sz="1800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matrixadd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A[MAX][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MAX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</a:t>
            </a:r>
            <a:r>
              <a:rPr lang="zh-CN" altLang="en-US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B[MAX][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MAX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</a:t>
            </a:r>
            <a:r>
              <a:rPr lang="zh-CN" altLang="en-US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endParaRPr lang="en-US" altLang="zh-CN" sz="1800" dirty="0" smtClean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C[MAX][MAX])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int i</a:t>
            </a:r>
            <a:r>
              <a:rPr lang="zh-CN" altLang="en-US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j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for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0;i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for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(j=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0;j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n;j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 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C[i</a:t>
            </a:r>
            <a:r>
              <a:rPr lang="en-US" altLang="zh-CN" sz="1800" dirty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][j]=A[</a:t>
            </a:r>
            <a:r>
              <a:rPr lang="en-US" altLang="zh-CN" sz="1800" dirty="0" err="1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][j]+B[</a:t>
            </a:r>
            <a:r>
              <a:rPr lang="en-US" altLang="zh-CN" sz="1800" dirty="0" err="1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][j]; </a:t>
            </a:r>
            <a:endParaRPr lang="en-US" altLang="zh-CN" sz="1800" dirty="0">
              <a:solidFill>
                <a:srgbClr val="FF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36195" name="AutoShape 3"/>
          <p:cNvSpPr/>
          <p:nvPr/>
        </p:nvSpPr>
        <p:spPr bwMode="auto">
          <a:xfrm>
            <a:off x="4859338" y="5243499"/>
            <a:ext cx="1570050" cy="484205"/>
          </a:xfrm>
          <a:prstGeom prst="borderCallout2">
            <a:avLst>
              <a:gd name="adj1" fmla="val 21556"/>
              <a:gd name="adj2" fmla="val -4597"/>
              <a:gd name="adj3" fmla="val 21556"/>
              <a:gd name="adj4" fmla="val -4597"/>
              <a:gd name="adj5" fmla="val -123056"/>
              <a:gd name="adj6" fmla="val -17625"/>
            </a:avLst>
          </a:prstGeom>
          <a:ln w="38100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基本操作</a:t>
            </a:r>
            <a:endParaRPr lang="zh-CN" altLang="en-US" sz="2000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 rot="21340484">
            <a:off x="307792" y="509936"/>
            <a:ext cx="8135937" cy="769441"/>
          </a:xfrm>
          <a:prstGeom prst="rect">
            <a:avLst/>
          </a:prstGeom>
          <a:noFill/>
          <a:ln w="38100" algn="ctr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22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　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【</a:t>
            </a:r>
            <a:r>
              <a:rPr lang="zh-CN" altLang="en-US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</a:t>
            </a:r>
            <a:r>
              <a:rPr lang="en-US" altLang="zh-CN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1-6</a:t>
            </a:r>
            <a:r>
              <a:rPr lang="zh-CN" altLang="en-US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en-US" altLang="zh-CN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p19】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求两个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阶方阵的相加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C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如下，分析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其时间复杂度。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438150" y="546101"/>
            <a:ext cx="8382000" cy="241912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b="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zh-CN" altLang="en-US" b="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</a:t>
            </a:r>
            <a:r>
              <a:rPr lang="zh-CN" altLang="en-US" sz="2200" dirty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解：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该算法中的基本操作是两重循环中最深层的语句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C[</a:t>
            </a: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][j]=A[</a:t>
            </a: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][j]+B[</a:t>
            </a: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][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j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]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，分析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它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频度，即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lang="zh-CN" altLang="en-US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T(</a:t>
            </a:r>
            <a:r>
              <a:rPr lang="en-US" altLang="zh-CN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 =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 </a:t>
            </a:r>
            <a:r>
              <a:rPr lang="en-US" altLang="zh-CN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= O(</a:t>
            </a:r>
            <a:r>
              <a:rPr lang="en-US" altLang="zh-CN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baseline="30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aphicFrame>
        <p:nvGraphicFramePr>
          <p:cNvPr id="31747" name="Object 3"/>
          <p:cNvGraphicFramePr>
            <a:graphicFrameLocks noChangeAspect="1"/>
          </p:cNvGraphicFramePr>
          <p:nvPr/>
        </p:nvGraphicFramePr>
        <p:xfrm>
          <a:off x="2736864" y="1571612"/>
          <a:ext cx="3763962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公式" r:id="rId1" imgW="50292000" imgH="10668000" progId="Equation.3">
                  <p:embed/>
                </p:oleObj>
              </mc:Choice>
              <mc:Fallback>
                <p:oleObj name="公式" r:id="rId1" imgW="50292000" imgH="10668000" progId="Equation.3">
                  <p:embed/>
                  <p:pic>
                    <p:nvPicPr>
                      <p:cNvPr id="0" name="图片 102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36864" y="1571612"/>
                        <a:ext cx="3763962" cy="7985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8" name="Object 4"/>
          <p:cNvGraphicFramePr>
            <a:graphicFrameLocks noChangeAspect="1"/>
          </p:cNvGraphicFramePr>
          <p:nvPr/>
        </p:nvGraphicFramePr>
        <p:xfrm>
          <a:off x="4514850" y="238442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公式" r:id="rId3" imgW="914400" imgH="215900" progId="Equation.3">
                  <p:embed/>
                </p:oleObj>
              </mc:Choice>
              <mc:Fallback>
                <p:oleObj name="公式" r:id="rId3" imgW="914400" imgH="215900" progId="Equation.3">
                  <p:embed/>
                  <p:pic>
                    <p:nvPicPr>
                      <p:cNvPr id="0" name="图片 1025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2384425"/>
                        <a:ext cx="114300" cy="2159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5" name="Text Box 2053"/>
          <p:cNvSpPr txBox="1">
            <a:spLocks noChangeArrowheads="1"/>
          </p:cNvSpPr>
          <p:nvPr/>
        </p:nvSpPr>
        <p:spPr bwMode="auto">
          <a:xfrm>
            <a:off x="571472" y="3214686"/>
            <a:ext cx="7920037" cy="811632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　这种简化的时间复杂度分析方法得到的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结果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相同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，但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分析过程更简单。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285728"/>
            <a:ext cx="6286544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mtClean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思考题</a:t>
            </a:r>
            <a:endParaRPr lang="en-US" altLang="zh-CN" smtClean="0">
              <a:solidFill>
                <a:srgbClr val="FF0000"/>
              </a:solidFill>
              <a:latin typeface="Consolas" panose="020B0609020204030204" pitchFamily="49" charset="0"/>
              <a:ea typeface="黑体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下列</a:t>
            </a:r>
            <a:r>
              <a:rPr lang="zh-CN" altLang="en-US" sz="22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程序段的时间复杂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度是（  ）。</a:t>
            </a:r>
            <a:endParaRPr lang="en-US" altLang="zh-CN" sz="2200" dirty="0" smtClean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2910" y="3859096"/>
            <a:ext cx="7500990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200" dirty="0" err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A.O</a:t>
            </a:r>
            <a:r>
              <a:rPr lang="en-US" altLang="zh-CN" sz="22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dirty="0" err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log</a:t>
            </a:r>
            <a:r>
              <a:rPr lang="en-US" altLang="zh-CN" sz="2200" baseline="-25000" dirty="0" err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200" i="1" dirty="0" err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	B.O(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     </a:t>
            </a:r>
            <a:r>
              <a:rPr lang="en-US" altLang="zh-CN" sz="2200" dirty="0" err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C.O(nlog</a:t>
            </a:r>
            <a:r>
              <a:rPr lang="en-US" altLang="zh-CN" sz="2200" baseline="-25000" dirty="0" err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200" dirty="0" err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n)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	   </a:t>
            </a:r>
            <a:r>
              <a:rPr lang="en-US" altLang="zh-CN" sz="2200" dirty="0" err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D.O</a:t>
            </a:r>
            <a:r>
              <a:rPr lang="en-US" altLang="zh-CN" sz="22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 dirty="0" err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baseline="30000" dirty="0" err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2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71604" y="1573080"/>
            <a:ext cx="3286148" cy="1704569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27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count=0;</a:t>
            </a:r>
            <a:endParaRPr lang="en-US" altLang="zh-CN" sz="1800" dirty="0" smtClean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for(k=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1;k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&lt;=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n;k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*=2)</a:t>
            </a:r>
            <a:endParaRPr lang="en-US" altLang="zh-CN" sz="1800" dirty="0" smtClean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for(j=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1;j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&lt;=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n;j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</a:t>
            </a:r>
            <a:endParaRPr lang="en-US" altLang="zh-CN" sz="1800" dirty="0" smtClean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       </a:t>
            </a:r>
            <a:r>
              <a:rPr lang="en-US" altLang="zh-CN" sz="1800" dirty="0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count++;</a:t>
            </a:r>
            <a:endParaRPr lang="zh-CN" altLang="en-US" sz="1800" dirty="0">
              <a:solidFill>
                <a:srgbClr val="FF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357290" y="4573476"/>
            <a:ext cx="5184775" cy="40767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说明：本题为</a:t>
            </a:r>
            <a:r>
              <a:rPr lang="en-US" altLang="zh-CN" sz="2000" dirty="0" smtClean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2014</a:t>
            </a:r>
            <a:r>
              <a:rPr lang="zh-CN" altLang="en-US" sz="2000" dirty="0" smtClean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年</a:t>
            </a:r>
            <a:r>
              <a:rPr lang="zh-CN" altLang="en-US" sz="2000" dirty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全国考研题 </a:t>
            </a:r>
            <a:endParaRPr lang="zh-CN" altLang="en-US" sz="2000" dirty="0">
              <a:solidFill>
                <a:srgbClr val="FF33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8" name="AutoShape 3"/>
          <p:cNvSpPr/>
          <p:nvPr/>
        </p:nvSpPr>
        <p:spPr bwMode="auto">
          <a:xfrm>
            <a:off x="5429256" y="3087671"/>
            <a:ext cx="1570050" cy="484205"/>
          </a:xfrm>
          <a:prstGeom prst="borderCallout2">
            <a:avLst>
              <a:gd name="adj1" fmla="val 21556"/>
              <a:gd name="adj2" fmla="val -4597"/>
              <a:gd name="adj3" fmla="val 21556"/>
              <a:gd name="adj4" fmla="val -4597"/>
              <a:gd name="adj5" fmla="val 8087"/>
              <a:gd name="adj6" fmla="val -7058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基本操作</a:t>
            </a:r>
            <a:endParaRPr lang="zh-CN" altLang="en-US" sz="20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554645" y="5349441"/>
            <a:ext cx="7500990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2200" dirty="0" err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答案：</a:t>
            </a:r>
            <a:r>
              <a:rPr lang="en-US" altLang="zh-CN" sz="2200" dirty="0" err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C</a:t>
            </a:r>
            <a:endParaRPr lang="en-US" altLang="zh-CN" sz="2200" dirty="0" err="1" smtClean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/>
          <p:cNvSpPr txBox="1">
            <a:spLocks noChangeArrowheads="1"/>
          </p:cNvSpPr>
          <p:nvPr/>
        </p:nvSpPr>
        <p:spPr bwMode="auto">
          <a:xfrm>
            <a:off x="1476375" y="1341438"/>
            <a:ext cx="3024187" cy="309715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80000" tIns="180000" bIns="144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func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n)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int i=0</a:t>
            </a:r>
            <a:r>
              <a:rPr lang="zh-CN" altLang="en-US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s=0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while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(s&lt;n)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s=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s+i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91140" name="Text Box 4"/>
          <p:cNvSpPr txBox="1">
            <a:spLocks noChangeArrowheads="1"/>
          </p:cNvSpPr>
          <p:nvPr/>
        </p:nvSpPr>
        <p:spPr bwMode="auto">
          <a:xfrm>
            <a:off x="3543304" y="2913313"/>
            <a:ext cx="16002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714348" y="620713"/>
            <a:ext cx="6553200" cy="430887"/>
          </a:xfrm>
          <a:prstGeom prst="rect">
            <a:avLst/>
          </a:prstGeom>
          <a:noFill/>
          <a:ln w="38100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【</a:t>
            </a:r>
            <a:r>
              <a:rPr lang="zh-CN" altLang="en-US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</a:t>
            </a:r>
            <a:r>
              <a:rPr lang="en-US" altLang="zh-CN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1-7</a:t>
            </a:r>
            <a:r>
              <a:rPr lang="zh-CN" altLang="en-US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en-US" altLang="zh-CN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p20】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分析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以下算法的时间复杂度。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" name="右大括号 5"/>
          <p:cNvSpPr/>
          <p:nvPr/>
        </p:nvSpPr>
        <p:spPr>
          <a:xfrm>
            <a:off x="3328990" y="2701834"/>
            <a:ext cx="142876" cy="857256"/>
          </a:xfrm>
          <a:prstGeom prst="rightBrace">
            <a:avLst/>
          </a:prstGeom>
          <a:ln w="28575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2"/>
          <p:cNvSpPr txBox="1">
            <a:spLocks noChangeArrowheads="1"/>
          </p:cNvSpPr>
          <p:nvPr/>
        </p:nvSpPr>
        <p:spPr bwMode="auto">
          <a:xfrm>
            <a:off x="357158" y="857232"/>
            <a:ext cx="7972428" cy="96436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altLang="zh-CN" sz="220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zh-CN" altLang="en-US" sz="2200" smtClean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解</a:t>
            </a:r>
            <a:r>
              <a:rPr lang="zh-CN" altLang="en-US" sz="2200" dirty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对于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while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循环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语句，设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执行的次数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为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，变量</a:t>
            </a:r>
            <a:r>
              <a:rPr lang="en-US" altLang="zh-CN" sz="2200" i="1" dirty="0" err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从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0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开始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递增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，直到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为止，有</a:t>
            </a:r>
            <a:r>
              <a:rPr lang="zh-CN" altLang="en-US" sz="22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aphicFrame>
        <p:nvGraphicFramePr>
          <p:cNvPr id="205826" name="Object 2"/>
          <p:cNvGraphicFramePr>
            <a:graphicFrameLocks noChangeAspect="1"/>
          </p:cNvGraphicFramePr>
          <p:nvPr/>
        </p:nvGraphicFramePr>
        <p:xfrm>
          <a:off x="4521200" y="5198956"/>
          <a:ext cx="1016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Equation" r:id="rId1" imgW="2438400" imgH="4267200" progId="Equation.3">
                  <p:embed/>
                </p:oleObj>
              </mc:Choice>
              <mc:Fallback>
                <p:oleObj name="Equation" r:id="rId1" imgW="2438400" imgH="4267200" progId="Equation.3">
                  <p:embed/>
                  <p:pic>
                    <p:nvPicPr>
                      <p:cNvPr id="0" name="图片 2048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21200" y="5198956"/>
                        <a:ext cx="101600" cy="177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071538" y="1928802"/>
            <a:ext cx="74295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循环结束：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s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+1)/2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≥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，或者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+1)/2+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k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zh-CN" altLang="en-US" sz="22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        </a:t>
            </a:r>
            <a:endParaRPr lang="zh-CN" alt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357290" y="4502038"/>
            <a:ext cx="3000396" cy="488596"/>
            <a:chOff x="1357290" y="2895897"/>
            <a:chExt cx="3000396" cy="488596"/>
          </a:xfrm>
        </p:grpSpPr>
        <p:grpSp>
          <p:nvGrpSpPr>
            <p:cNvPr id="19" name="组合 18"/>
            <p:cNvGrpSpPr/>
            <p:nvPr/>
          </p:nvGrpSpPr>
          <p:grpSpPr>
            <a:xfrm>
              <a:off x="3038317" y="3012083"/>
              <a:ext cx="462113" cy="372410"/>
              <a:chOff x="6005523" y="4329116"/>
              <a:chExt cx="462113" cy="372410"/>
            </a:xfrm>
          </p:grpSpPr>
          <p:cxnSp>
            <p:nvCxnSpPr>
              <p:cNvPr id="20" name="直接连接符 19"/>
              <p:cNvCxnSpPr/>
              <p:nvPr/>
            </p:nvCxnSpPr>
            <p:spPr>
              <a:xfrm flipV="1">
                <a:off x="6143636" y="4357694"/>
                <a:ext cx="324000" cy="0"/>
              </a:xfrm>
              <a:prstGeom prst="line">
                <a:avLst/>
              </a:prstGeom>
              <a:ln w="28575">
                <a:solidFill>
                  <a:srgbClr val="0000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6143636" y="4329116"/>
                <a:ext cx="324000" cy="3724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200" i="1" dirty="0" smtClean="0">
                    <a:solidFill>
                      <a:srgbClr val="0000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</a:t>
                </a:r>
                <a:endParaRPr lang="zh-CN" altLang="en-US" sz="2200" i="1" dirty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cxnSp>
            <p:nvCxnSpPr>
              <p:cNvPr id="22" name="直接连接符 21"/>
              <p:cNvCxnSpPr/>
              <p:nvPr/>
            </p:nvCxnSpPr>
            <p:spPr>
              <a:xfrm rot="5400000">
                <a:off x="5969804" y="4464851"/>
                <a:ext cx="285752" cy="71438"/>
              </a:xfrm>
              <a:prstGeom prst="line">
                <a:avLst/>
              </a:prstGeom>
              <a:ln w="28575">
                <a:solidFill>
                  <a:srgbClr val="0000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rot="16200000" flipH="1">
                <a:off x="6005523" y="4572008"/>
                <a:ext cx="71438" cy="71438"/>
              </a:xfrm>
              <a:prstGeom prst="line">
                <a:avLst/>
              </a:prstGeom>
              <a:ln w="28575">
                <a:solidFill>
                  <a:srgbClr val="0000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1357290" y="2895897"/>
              <a:ext cx="30003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dirty="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T(</a:t>
              </a:r>
              <a:r>
                <a:rPr lang="en-US" altLang="zh-CN" i="1" dirty="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)=</a:t>
              </a:r>
              <a:r>
                <a:rPr lang="en-US" altLang="zh-CN" i="1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m=</a:t>
              </a:r>
              <a:r>
                <a:rPr lang="en-US" altLang="zh-CN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O(    )</a:t>
              </a:r>
              <a:endParaRPr lang="zh-CN" alt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285852" y="5143512"/>
            <a:ext cx="5715040" cy="464743"/>
            <a:chOff x="1428728" y="4822437"/>
            <a:chExt cx="5715040" cy="464743"/>
          </a:xfrm>
        </p:grpSpPr>
        <p:grpSp>
          <p:nvGrpSpPr>
            <p:cNvPr id="29" name="组合 28"/>
            <p:cNvGrpSpPr/>
            <p:nvPr/>
          </p:nvGrpSpPr>
          <p:grpSpPr>
            <a:xfrm>
              <a:off x="5572132" y="4857760"/>
              <a:ext cx="462113" cy="372410"/>
              <a:chOff x="6005523" y="4329116"/>
              <a:chExt cx="462113" cy="372410"/>
            </a:xfrm>
          </p:grpSpPr>
          <p:cxnSp>
            <p:nvCxnSpPr>
              <p:cNvPr id="30" name="直接连接符 29"/>
              <p:cNvCxnSpPr/>
              <p:nvPr/>
            </p:nvCxnSpPr>
            <p:spPr>
              <a:xfrm flipV="1">
                <a:off x="6143636" y="4357694"/>
                <a:ext cx="324000" cy="0"/>
              </a:xfrm>
              <a:prstGeom prst="line">
                <a:avLst/>
              </a:prstGeom>
              <a:ln w="28575">
                <a:solidFill>
                  <a:srgbClr val="0000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6143636" y="4329116"/>
                <a:ext cx="324000" cy="3724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200" i="1" dirty="0" smtClean="0">
                    <a:solidFill>
                      <a:srgbClr val="0000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</a:t>
                </a:r>
                <a:endParaRPr lang="zh-CN" altLang="en-US" sz="2200" i="1" dirty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rot="5400000">
                <a:off x="5969804" y="4464851"/>
                <a:ext cx="285752" cy="71438"/>
              </a:xfrm>
              <a:prstGeom prst="line">
                <a:avLst/>
              </a:prstGeom>
              <a:ln w="28575">
                <a:solidFill>
                  <a:srgbClr val="0000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rot="16200000" flipH="1">
                <a:off x="6005523" y="4572008"/>
                <a:ext cx="71438" cy="71438"/>
              </a:xfrm>
              <a:prstGeom prst="line">
                <a:avLst/>
              </a:prstGeom>
              <a:ln w="28575">
                <a:solidFill>
                  <a:srgbClr val="0000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/>
            <p:cNvSpPr txBox="1"/>
            <p:nvPr/>
          </p:nvSpPr>
          <p:spPr>
            <a:xfrm>
              <a:off x="1428728" y="4822437"/>
              <a:ext cx="5715040" cy="464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2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所以，该</a:t>
              </a:r>
              <a:r>
                <a:rPr lang="zh-CN" altLang="en-US" sz="2200" dirty="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算法的时间复杂度为</a:t>
              </a:r>
              <a:r>
                <a:rPr lang="en-US" altLang="zh-CN" sz="22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O(     )</a:t>
              </a:r>
              <a:r>
                <a:rPr lang="zh-CN" altLang="en-US" sz="2200" dirty="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。</a:t>
              </a:r>
              <a:endParaRPr lang="zh-CN" alt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285852" y="3038773"/>
            <a:ext cx="928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则：       </a:t>
            </a:r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5857884" y="2413909"/>
            <a:ext cx="2143140" cy="729339"/>
            <a:chOff x="6429388" y="2344730"/>
            <a:chExt cx="2143140" cy="729339"/>
          </a:xfrm>
        </p:grpSpPr>
        <p:cxnSp>
          <p:nvCxnSpPr>
            <p:cNvPr id="28" name="直接箭头连接符 27"/>
            <p:cNvCxnSpPr/>
            <p:nvPr/>
          </p:nvCxnSpPr>
          <p:spPr>
            <a:xfrm rot="5400000" flipH="1" flipV="1">
              <a:off x="7331888" y="2486812"/>
              <a:ext cx="285752" cy="1588"/>
            </a:xfrm>
            <a:prstGeom prst="straightConnector1">
              <a:avLst/>
            </a:prstGeom>
            <a:ln w="28575">
              <a:solidFill>
                <a:srgbClr val="FF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429388" y="2643182"/>
              <a:ext cx="21431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用于修正的常量</a:t>
              </a:r>
              <a:endParaRPr lang="zh-CN" altLang="en-US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357290" y="3587049"/>
            <a:ext cx="2714644" cy="857303"/>
            <a:chOff x="1357290" y="3587049"/>
            <a:chExt cx="2714644" cy="857303"/>
          </a:xfrm>
        </p:grpSpPr>
        <p:cxnSp>
          <p:nvCxnSpPr>
            <p:cNvPr id="10" name="直接连接符 9"/>
            <p:cNvCxnSpPr/>
            <p:nvPr/>
          </p:nvCxnSpPr>
          <p:spPr>
            <a:xfrm flipV="1">
              <a:off x="2620948" y="3597276"/>
              <a:ext cx="1224000" cy="0"/>
            </a:xfrm>
            <a:prstGeom prst="line">
              <a:avLst/>
            </a:prstGeom>
            <a:ln w="28575">
              <a:solidFill>
                <a:srgbClr val="00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495535" y="3628094"/>
              <a:ext cx="1433523" cy="3724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00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altLang="zh-CN" sz="2200" i="1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n+</a:t>
              </a:r>
              <a:r>
                <a:rPr lang="en-US" altLang="zh-CN" sz="2200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altLang="zh-CN" sz="2200" i="1" smtClean="0">
                  <a:solidFill>
                    <a:srgbClr val="0000FF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- </a:t>
              </a:r>
              <a:r>
                <a:rPr lang="en-US" altLang="zh-CN" sz="2200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altLang="zh-CN" sz="2200" i="1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endParaRPr lang="zh-CN" altLang="en-US" sz="2200" i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rot="5400000">
              <a:off x="2447116" y="3707611"/>
              <a:ext cx="285752" cy="71438"/>
            </a:xfrm>
            <a:prstGeom prst="line">
              <a:avLst/>
            </a:prstGeom>
            <a:ln w="28575">
              <a:solidFill>
                <a:srgbClr val="00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6200000" flipH="1">
              <a:off x="2482835" y="3814768"/>
              <a:ext cx="71438" cy="71438"/>
            </a:xfrm>
            <a:prstGeom prst="line">
              <a:avLst/>
            </a:prstGeom>
            <a:ln w="28575">
              <a:solidFill>
                <a:srgbClr val="00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357290" y="3752852"/>
              <a:ext cx="785818" cy="49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i="1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</a:t>
              </a:r>
              <a:r>
                <a:rPr lang="en-US" altLang="zh-CN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endParaRPr lang="zh-CN" alt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928795" y="3587049"/>
              <a:ext cx="642941" cy="3724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00" i="1" smtClean="0">
                  <a:solidFill>
                    <a:srgbClr val="0000FF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-</a:t>
              </a:r>
              <a:r>
                <a:rPr lang="en-US" altLang="zh-CN" sz="2200" smtClean="0">
                  <a:solidFill>
                    <a:srgbClr val="0000FF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1+</a:t>
              </a:r>
              <a:endPara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714612" y="4071942"/>
              <a:ext cx="500066" cy="3724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00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 flipV="1">
              <a:off x="2000232" y="4016319"/>
              <a:ext cx="2071702" cy="0"/>
            </a:xfrm>
            <a:prstGeom prst="line">
              <a:avLst/>
            </a:prstGeom>
            <a:ln w="28575">
              <a:solidFill>
                <a:srgbClr val="00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6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0034" y="2718741"/>
            <a:ext cx="6500858" cy="419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递归算法是指算法中出现调用自己的成分。</a:t>
            </a:r>
            <a:endParaRPr lang="en-US" altLang="zh-CN" sz="2200" smtClean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034" y="3433121"/>
            <a:ext cx="6858048" cy="89973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marL="457200" indent="-457200" algn="l">
              <a:buBlip>
                <a:blip r:embed="rId1"/>
              </a:buBlip>
            </a:pPr>
            <a:r>
              <a:rPr lang="zh-CN" altLang="en-US" sz="200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递归算法分析也称为</a:t>
            </a:r>
            <a:r>
              <a:rPr lang="zh-CN" altLang="en-US" sz="20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变长时空分析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Blip>
                <a:blip r:embed="rId1"/>
              </a:buBlip>
            </a:pPr>
            <a:r>
              <a:rPr lang="zh-CN" altLang="en-US" sz="200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非递归算法分析也称为</a:t>
            </a:r>
            <a:r>
              <a:rPr lang="zh-CN" altLang="en-US" sz="20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定长时空分析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28" name="Rectangle 4" descr="信纸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71500" y="403225"/>
            <a:ext cx="5745176" cy="584775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32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1.3.1   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算法时间复杂度分析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endParaRPr lang="zh-CN" altLang="en-US" sz="32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93539" name="Text Box 3"/>
          <p:cNvSpPr txBox="1">
            <a:spLocks noChangeArrowheads="1"/>
          </p:cNvSpPr>
          <p:nvPr/>
        </p:nvSpPr>
        <p:spPr bwMode="auto">
          <a:xfrm>
            <a:off x="571500" y="1214120"/>
            <a:ext cx="4389120" cy="386080"/>
          </a:xfrm>
          <a:prstGeom prst="rect">
            <a:avLst/>
          </a:prstGeom>
          <a:solidFill>
            <a:srgbClr val="9900FF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ctr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latin typeface="Consolas" panose="020B0609020204030204" pitchFamily="49" charset="0"/>
                <a:ea typeface="华文中宋" panose="02010600040101010101" pitchFamily="2" charset="-122"/>
                <a:cs typeface="Consolas" panose="020B0609020204030204" pitchFamily="49" charset="0"/>
              </a:rPr>
              <a:t>2 递归算法的时间复杂度分析 </a:t>
            </a:r>
            <a:endParaRPr lang="zh-CN" altLang="en-US">
              <a:solidFill>
                <a:schemeClr val="bg1"/>
              </a:solidFill>
              <a:latin typeface="Consolas" panose="020B0609020204030204" pitchFamily="49" charset="0"/>
              <a:ea typeface="华文中宋" panose="02010600040101010101" pitchFamily="2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466725" y="266065"/>
            <a:ext cx="4249420" cy="2319020"/>
          </a:xfrm>
          <a:prstGeom prst="rect">
            <a:avLst/>
          </a:prstGeom>
          <a:blipFill>
            <a:blip r:embed="rId1" cstate="print"/>
            <a:tile tx="0" ty="0" sx="100000" sy="100000" flip="none" algn="tl"/>
          </a:blipFill>
          <a:ln w="9525">
            <a:noFill/>
            <a:miter lim="800000"/>
          </a:ln>
        </p:spPr>
        <p:txBody>
          <a:bodyPr wrap="square" lIns="180000" tIns="108000" bIns="10800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【</a:t>
            </a:r>
            <a:r>
              <a:rPr lang="zh-CN" altLang="en-US" sz="22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</a:t>
            </a:r>
            <a:r>
              <a:rPr lang="en-US" altLang="zh-CN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】 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求解递推方程：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3200"/>
              </a:lnSpc>
            </a:pPr>
            <a:endParaRPr lang="en-US" altLang="zh-CN" sz="2000" dirty="0">
              <a:solidFill>
                <a:srgbClr val="00B0F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3200"/>
              </a:lnSpc>
            </a:pPr>
            <a:endParaRPr lang="en-US" altLang="zh-CN" sz="2000" dirty="0">
              <a:solidFill>
                <a:srgbClr val="00B0F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3200"/>
              </a:lnSpc>
            </a:pPr>
            <a:endParaRPr lang="en-US" altLang="zh-CN" sz="2000" dirty="0">
              <a:solidFill>
                <a:srgbClr val="00B0F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20" y="1169670"/>
            <a:ext cx="3266440" cy="800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175" y="1863090"/>
            <a:ext cx="4228465" cy="4876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075" y="333375"/>
            <a:ext cx="7197725" cy="1749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2640330"/>
            <a:ext cx="5038090" cy="2019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970" y="3988435"/>
            <a:ext cx="3885565" cy="269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00034" y="824195"/>
            <a:ext cx="5072097" cy="430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2200" dirty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【</a:t>
            </a:r>
            <a:r>
              <a:rPr lang="zh-CN" altLang="en-US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</a:t>
            </a:r>
            <a:r>
              <a:rPr lang="en-US" altLang="zh-CN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1-9</a:t>
            </a:r>
            <a:r>
              <a:rPr lang="zh-CN" altLang="en-US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en-US" altLang="zh-CN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p22】</a:t>
            </a:r>
            <a:r>
              <a:rPr lang="en-US" altLang="zh-CN" sz="22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有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如下递归算法</a:t>
            </a:r>
            <a:r>
              <a:rPr lang="zh-CN" altLang="en-US" sz="22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5821072"/>
            <a:ext cx="7786742" cy="4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调用上述算法的语句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为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fun(</a:t>
            </a:r>
            <a:r>
              <a:rPr lang="en-US" altLang="zh-CN" sz="2200" i="1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0)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，求</a:t>
            </a:r>
            <a:r>
              <a:rPr lang="zh-CN" altLang="en-US" sz="22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其时间复杂度。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472" y="1428736"/>
            <a:ext cx="6572296" cy="4178612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44000" bIns="108000" rtlCol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 smtClean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fun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a[]</a:t>
            </a:r>
            <a:r>
              <a:rPr lang="zh-CN" altLang="en-US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n</a:t>
            </a:r>
            <a:r>
              <a:rPr lang="zh-CN" altLang="en-US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k) </a:t>
            </a:r>
            <a:r>
              <a:rPr lang="en-US" altLang="zh-CN" sz="1800" dirty="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dirty="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数组</a:t>
            </a:r>
            <a:r>
              <a:rPr lang="en-US" altLang="zh-CN" sz="1800" dirty="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1800" dirty="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共有</a:t>
            </a:r>
            <a:r>
              <a:rPr lang="en-US" altLang="zh-CN" sz="1800" dirty="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1800" dirty="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个元素</a:t>
            </a:r>
            <a:endParaRPr lang="zh-CN" altLang="en-US" sz="1800" dirty="0" smtClean="0">
              <a:solidFill>
                <a:srgbClr val="0070C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int 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 smtClean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if </a:t>
            </a:r>
            <a:r>
              <a:rPr lang="en-US" altLang="zh-CN" sz="1800" dirty="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(k==n-1)</a:t>
            </a:r>
            <a:endParaRPr lang="en-US" altLang="zh-CN" sz="1800" dirty="0" smtClean="0">
              <a:solidFill>
                <a:srgbClr val="6600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for </a:t>
            </a:r>
            <a:r>
              <a:rPr lang="en-US" altLang="zh-CN" sz="1800" dirty="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err="1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1800" err="1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0;i</a:t>
            </a:r>
            <a:r>
              <a:rPr lang="en-US" altLang="zh-CN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1800" err="1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n;i</a:t>
            </a:r>
            <a:r>
              <a:rPr lang="en-US" altLang="zh-CN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 </a:t>
            </a:r>
            <a:r>
              <a:rPr lang="zh-CN" altLang="en-US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　　  </a:t>
            </a:r>
            <a:endParaRPr lang="zh-CN" altLang="en-US" sz="1800" dirty="0" smtClean="0">
              <a:solidFill>
                <a:srgbClr val="6600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zh-CN" altLang="en-US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 </a:t>
            </a:r>
            <a:r>
              <a:rPr lang="en-US" altLang="zh-CN" sz="1800" err="1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printf</a:t>
            </a:r>
            <a:r>
              <a:rPr lang="en-US" altLang="zh-CN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(“%d\n”</a:t>
            </a:r>
            <a:r>
              <a:rPr lang="zh-CN" altLang="en-US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a[i]);	 </a:t>
            </a:r>
            <a:r>
              <a:rPr lang="en-US" altLang="zh-CN" sz="180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执行</a:t>
            </a:r>
            <a:r>
              <a:rPr lang="en-US" altLang="zh-CN" sz="180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180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次</a:t>
            </a:r>
            <a:endParaRPr lang="en-US" altLang="zh-CN" sz="1800" dirty="0" smtClean="0">
              <a:solidFill>
                <a:srgbClr val="0070C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else</a:t>
            </a:r>
            <a:endParaRPr lang="en-US" altLang="zh-CN" sz="1800" dirty="0" smtClean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{  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for (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k;i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n;i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</a:t>
            </a:r>
            <a:r>
              <a:rPr lang="zh-CN" altLang="en-US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　   </a:t>
            </a:r>
            <a:endParaRPr lang="zh-CN" altLang="en-US" sz="1800" dirty="0" smtClean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zh-CN" altLang="en-US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  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]=a[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]+</a:t>
            </a:r>
            <a:r>
              <a:rPr lang="en-US" altLang="zh-CN" sz="180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*</a:t>
            </a:r>
            <a:r>
              <a:rPr lang="en-US" altLang="zh-CN" sz="180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r>
              <a:rPr lang="en-US" altLang="zh-CN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180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执行</a:t>
            </a:r>
            <a:r>
              <a:rPr lang="en-US" altLang="zh-CN" sz="180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n-k</a:t>
            </a:r>
            <a:r>
              <a:rPr lang="zh-CN" altLang="en-US" sz="180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次</a:t>
            </a:r>
            <a:endParaRPr lang="en-US" altLang="zh-CN" sz="1800" dirty="0" smtClean="0">
              <a:solidFill>
                <a:srgbClr val="0070C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</a:t>
            </a:r>
            <a:r>
              <a:rPr lang="en-US" altLang="zh-CN" sz="1800" smtClean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fun</a:t>
            </a:r>
            <a:r>
              <a:rPr lang="en-US" altLang="zh-CN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(a</a:t>
            </a:r>
            <a:r>
              <a:rPr lang="zh-CN" altLang="en-US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k+1</a:t>
            </a:r>
            <a:r>
              <a:rPr lang="en-US" altLang="zh-CN" sz="1800" dirty="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);</a:t>
            </a:r>
            <a:endParaRPr lang="en-US" altLang="zh-CN" sz="1800" dirty="0" smtClean="0">
              <a:solidFill>
                <a:srgbClr val="C0000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}</a:t>
            </a:r>
            <a:endParaRPr lang="en-US" altLang="zh-CN" sz="1800" dirty="0" smtClean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}    </a:t>
            </a:r>
            <a:endParaRPr lang="zh-CN" altLang="en-US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500034" y="428604"/>
            <a:ext cx="5072097" cy="430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2200" smtClean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递归算法</a:t>
            </a:r>
            <a:r>
              <a:rPr lang="zh-CN" altLang="en-US" sz="2200" dirty="0" smtClean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sz="2200" dirty="0">
              <a:solidFill>
                <a:srgbClr val="0000FF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929322" y="5716484"/>
            <a:ext cx="1357322" cy="498598"/>
            <a:chOff x="5929322" y="5665684"/>
            <a:chExt cx="1357322" cy="498598"/>
          </a:xfrm>
        </p:grpSpPr>
        <p:sp>
          <p:nvSpPr>
            <p:cNvPr id="9" name="左箭头 8"/>
            <p:cNvSpPr/>
            <p:nvPr/>
          </p:nvSpPr>
          <p:spPr>
            <a:xfrm>
              <a:off x="5929322" y="5857892"/>
              <a:ext cx="500066" cy="142876"/>
            </a:xfrm>
            <a:prstGeom prst="lef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57950" y="5665684"/>
              <a:ext cx="928694" cy="49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错误</a:t>
              </a:r>
              <a:endPara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071538" y="5286388"/>
            <a:ext cx="4714908" cy="867851"/>
            <a:chOff x="1071538" y="5286388"/>
            <a:chExt cx="4714908" cy="867851"/>
          </a:xfrm>
        </p:grpSpPr>
        <p:sp>
          <p:nvSpPr>
            <p:cNvPr id="5" name="TextBox 4"/>
            <p:cNvSpPr txBox="1"/>
            <p:nvPr/>
          </p:nvSpPr>
          <p:spPr>
            <a:xfrm>
              <a:off x="1071538" y="5715016"/>
              <a:ext cx="4714908" cy="439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200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fun(</a:t>
              </a:r>
              <a:r>
                <a:rPr lang="en-US" altLang="zh-CN" sz="2200" i="1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a</a:t>
              </a:r>
              <a:r>
                <a:rPr lang="zh-CN" altLang="en-US" sz="2200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2200" i="1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zh-CN" altLang="en-US" sz="2200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2200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0)</a:t>
              </a:r>
              <a:r>
                <a:rPr lang="zh-CN" altLang="en-US" sz="22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的时间复杂度为</a:t>
              </a:r>
              <a:r>
                <a:rPr lang="en-US" altLang="zh-CN" sz="22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O(</a:t>
              </a:r>
              <a:r>
                <a:rPr lang="en-US" altLang="zh-CN" sz="2200" i="1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2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)</a:t>
              </a:r>
              <a:r>
                <a:rPr lang="zh-CN" altLang="en-US" sz="22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。</a:t>
              </a:r>
              <a:endPara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8" name="下箭头 7"/>
            <p:cNvSpPr/>
            <p:nvPr/>
          </p:nvSpPr>
          <p:spPr>
            <a:xfrm>
              <a:off x="3286116" y="5286388"/>
              <a:ext cx="285752" cy="428628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43306" y="5286388"/>
              <a:ext cx="1571636" cy="38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含一重循环</a:t>
              </a:r>
              <a:endParaRPr lang="zh-CN" altLang="en-US" sz="200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00034" y="1000108"/>
            <a:ext cx="6572296" cy="4178612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44000" bIns="108000" rtlCol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 smtClean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fun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a[]</a:t>
            </a:r>
            <a:r>
              <a:rPr lang="zh-CN" altLang="en-US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n</a:t>
            </a:r>
            <a:r>
              <a:rPr lang="zh-CN" altLang="en-US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k) </a:t>
            </a:r>
            <a:r>
              <a:rPr lang="en-US" altLang="zh-CN" sz="1800" dirty="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dirty="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数组</a:t>
            </a:r>
            <a:r>
              <a:rPr lang="en-US" altLang="zh-CN" sz="1800" dirty="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1800" dirty="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共有</a:t>
            </a:r>
            <a:r>
              <a:rPr lang="en-US" altLang="zh-CN" sz="1800" dirty="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1800" dirty="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个元素</a:t>
            </a:r>
            <a:endParaRPr lang="zh-CN" altLang="en-US" sz="1800" dirty="0" smtClean="0">
              <a:solidFill>
                <a:srgbClr val="0070C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int 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 smtClean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if </a:t>
            </a:r>
            <a:r>
              <a:rPr lang="en-US" altLang="zh-CN" sz="1800" dirty="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(k==n-1)</a:t>
            </a:r>
            <a:endParaRPr lang="en-US" altLang="zh-CN" sz="1800" dirty="0" smtClean="0">
              <a:solidFill>
                <a:srgbClr val="6600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for </a:t>
            </a:r>
            <a:r>
              <a:rPr lang="en-US" altLang="zh-CN" sz="1800" dirty="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err="1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1800" err="1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0;i</a:t>
            </a:r>
            <a:r>
              <a:rPr lang="en-US" altLang="zh-CN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1800" err="1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n;i</a:t>
            </a:r>
            <a:r>
              <a:rPr lang="en-US" altLang="zh-CN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 </a:t>
            </a:r>
            <a:r>
              <a:rPr lang="zh-CN" altLang="en-US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　　  </a:t>
            </a:r>
            <a:endParaRPr lang="zh-CN" altLang="en-US" sz="1800" dirty="0" smtClean="0">
              <a:solidFill>
                <a:srgbClr val="6600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zh-CN" altLang="en-US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 </a:t>
            </a:r>
            <a:r>
              <a:rPr lang="en-US" altLang="zh-CN" sz="1800" err="1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printf</a:t>
            </a:r>
            <a:r>
              <a:rPr lang="en-US" altLang="zh-CN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(“%d\n”</a:t>
            </a:r>
            <a:r>
              <a:rPr lang="zh-CN" altLang="en-US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a[i]);	 </a:t>
            </a:r>
            <a:r>
              <a:rPr lang="en-US" altLang="zh-CN" sz="180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执行</a:t>
            </a:r>
            <a:r>
              <a:rPr lang="en-US" altLang="zh-CN" sz="180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180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次</a:t>
            </a:r>
            <a:endParaRPr lang="en-US" altLang="zh-CN" sz="1800" dirty="0" smtClean="0">
              <a:solidFill>
                <a:srgbClr val="0070C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else</a:t>
            </a:r>
            <a:endParaRPr lang="en-US" altLang="zh-CN" sz="1800" dirty="0" smtClean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{  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for (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k;i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n;i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</a:t>
            </a:r>
            <a:r>
              <a:rPr lang="zh-CN" altLang="en-US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　   </a:t>
            </a:r>
            <a:endParaRPr lang="zh-CN" altLang="en-US" sz="1800" dirty="0" smtClean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zh-CN" altLang="en-US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  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]=a[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]+</a:t>
            </a:r>
            <a:r>
              <a:rPr lang="en-US" altLang="zh-CN" sz="180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*</a:t>
            </a:r>
            <a:r>
              <a:rPr lang="en-US" altLang="zh-CN" sz="180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r>
              <a:rPr lang="en-US" altLang="zh-CN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180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执行</a:t>
            </a:r>
            <a:r>
              <a:rPr lang="en-US" altLang="zh-CN" sz="180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n-k</a:t>
            </a:r>
            <a:r>
              <a:rPr lang="zh-CN" altLang="en-US" sz="180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次</a:t>
            </a:r>
            <a:endParaRPr lang="en-US" altLang="zh-CN" sz="1800" dirty="0" smtClean="0">
              <a:solidFill>
                <a:srgbClr val="0070C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</a:t>
            </a:r>
            <a:r>
              <a:rPr lang="en-US" altLang="zh-CN" sz="1800" smtClean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fun</a:t>
            </a:r>
            <a:r>
              <a:rPr lang="en-US" altLang="zh-CN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(a</a:t>
            </a:r>
            <a:r>
              <a:rPr lang="zh-CN" altLang="en-US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k+1</a:t>
            </a:r>
            <a:r>
              <a:rPr lang="en-US" altLang="zh-CN" sz="1800" dirty="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);</a:t>
            </a:r>
            <a:endParaRPr lang="en-US" altLang="zh-CN" sz="1800" dirty="0" smtClean="0">
              <a:solidFill>
                <a:srgbClr val="C0000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}</a:t>
            </a:r>
            <a:endParaRPr lang="en-US" altLang="zh-CN" sz="1800" dirty="0" smtClean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}    </a:t>
            </a:r>
            <a:endParaRPr lang="zh-CN" altLang="en-US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/>
          <p:nvPr/>
        </p:nvSpPr>
        <p:spPr>
          <a:xfrm>
            <a:off x="363834" y="324807"/>
            <a:ext cx="5000660" cy="57086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例1：如何在书架上摆放图书？</a:t>
            </a:r>
            <a:endParaRPr lang="zh-CN" altLang="en-US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10" y="1017905"/>
            <a:ext cx="9034780" cy="5825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2910" y="2930402"/>
            <a:ext cx="8001056" cy="227647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zh-CN" altLang="en-US" sz="22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则</a:t>
            </a:r>
            <a:endParaRPr lang="zh-CN" altLang="en-US" sz="2200" dirty="0" smtClean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</a:t>
            </a:r>
            <a:r>
              <a:rPr lang="en-US" altLang="zh-CN" sz="2000" baseline="-25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0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0) = </a:t>
            </a:r>
            <a:r>
              <a:rPr lang="en-US" altLang="zh-CN" sz="20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+T</a:t>
            </a:r>
            <a:r>
              <a:rPr lang="en-US" altLang="zh-CN" sz="2000" baseline="-25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0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1) = </a:t>
            </a:r>
            <a:r>
              <a:rPr lang="en-US" altLang="zh-CN" sz="20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+(</a:t>
            </a:r>
            <a:r>
              <a:rPr lang="en-US" altLang="zh-CN" sz="2000" i="1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dirty="0" smtClean="0">
                <a:solidFill>
                  <a:srgbClr val="0000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-</a:t>
            </a:r>
            <a:r>
              <a:rPr lang="en-US" altLang="zh-CN" sz="20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)+T</a:t>
            </a:r>
            <a:r>
              <a:rPr lang="en-US" altLang="zh-CN" sz="2000" baseline="-25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0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endParaRPr lang="en-US" altLang="zh-CN" sz="2000" dirty="0" smtClean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     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 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… 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 </a:t>
            </a:r>
            <a:r>
              <a:rPr lang="en-US" altLang="zh-CN" sz="20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+(</a:t>
            </a:r>
            <a:r>
              <a:rPr lang="en-US" altLang="zh-CN" sz="2000" i="1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dirty="0" smtClean="0">
                <a:solidFill>
                  <a:srgbClr val="0000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-</a:t>
            </a:r>
            <a:r>
              <a:rPr lang="en-US" altLang="zh-CN" sz="20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)+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…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+2+T</a:t>
            </a:r>
            <a:r>
              <a:rPr lang="en-US" altLang="zh-CN" sz="2000" baseline="-25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0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0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endParaRPr lang="en-US" altLang="zh-CN" sz="2000" dirty="0" smtClean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　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 </a:t>
            </a:r>
            <a:r>
              <a:rPr lang="en-US" altLang="zh-CN" sz="20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+(</a:t>
            </a:r>
            <a:r>
              <a:rPr lang="en-US" altLang="zh-CN" sz="2000" i="1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dirty="0" smtClean="0">
                <a:solidFill>
                  <a:srgbClr val="0000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-</a:t>
            </a:r>
            <a:r>
              <a:rPr lang="en-US" altLang="zh-CN" sz="20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1)+ </a:t>
            </a:r>
            <a:r>
              <a:rPr lang="en-US" altLang="zh-CN" sz="2000" dirty="0" smtClean="0">
                <a:solidFill>
                  <a:srgbClr val="0000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…</a:t>
            </a:r>
            <a:r>
              <a:rPr lang="en-US" altLang="zh-CN" sz="20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</a:t>
            </a:r>
            <a:r>
              <a:rPr lang="en-US" altLang="zh-CN" sz="2000" dirty="0" err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2+</a:t>
            </a:r>
            <a:r>
              <a:rPr lang="en-US" altLang="zh-CN" sz="2000" i="1" dirty="0" err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endParaRPr lang="en-US" altLang="zh-CN" sz="2000" i="1" dirty="0" smtClean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     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 O(</a:t>
            </a:r>
            <a:r>
              <a:rPr lang="en-US" altLang="zh-CN" sz="20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baseline="30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endParaRPr lang="en-US" altLang="zh-CN" sz="2000" dirty="0" smtClean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3" name="组合 6"/>
          <p:cNvGrpSpPr/>
          <p:nvPr/>
        </p:nvGrpSpPr>
        <p:grpSpPr>
          <a:xfrm>
            <a:off x="3929058" y="4167195"/>
            <a:ext cx="393700" cy="333375"/>
            <a:chOff x="3856038" y="4098925"/>
            <a:chExt cx="393700" cy="333375"/>
          </a:xfrm>
        </p:grpSpPr>
        <p:sp>
          <p:nvSpPr>
            <p:cNvPr id="203779" name="Line 3"/>
            <p:cNvSpPr>
              <a:spLocks noChangeShapeType="1"/>
            </p:cNvSpPr>
            <p:nvPr/>
          </p:nvSpPr>
          <p:spPr bwMode="auto">
            <a:xfrm flipH="1">
              <a:off x="3856038" y="4098925"/>
              <a:ext cx="360362" cy="287338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3780" name="Line 4"/>
            <p:cNvSpPr>
              <a:spLocks noChangeShapeType="1"/>
            </p:cNvSpPr>
            <p:nvPr/>
          </p:nvSpPr>
          <p:spPr bwMode="auto">
            <a:xfrm flipH="1">
              <a:off x="3889375" y="4144963"/>
              <a:ext cx="360363" cy="287337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8596" y="170410"/>
            <a:ext cx="828680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200" smtClean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zh-CN" altLang="en-US" sz="2200" smtClean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解</a:t>
            </a:r>
            <a:r>
              <a:rPr lang="zh-CN" altLang="en-US" sz="2200" dirty="0" smtClean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设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fun(</a:t>
            </a:r>
            <a:r>
              <a:rPr lang="en-US" altLang="zh-CN" sz="2200" i="1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0</a:t>
            </a:r>
            <a:r>
              <a:rPr lang="en-US" altLang="zh-CN" sz="2200" dirty="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的执行时间为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T(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fun(</a:t>
            </a:r>
            <a:r>
              <a:rPr lang="en-US" altLang="zh-CN" sz="2200" i="1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k</a:t>
            </a:r>
            <a:r>
              <a:rPr lang="en-US" altLang="zh-CN" sz="2200" dirty="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的执行时间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为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</a:t>
            </a:r>
            <a:r>
              <a:rPr lang="en-US" altLang="zh-CN" sz="2200" baseline="-25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k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 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 T(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n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)=T</a:t>
            </a:r>
            <a:r>
              <a:rPr lang="en-US" altLang="zh-CN" sz="2200" baseline="-25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1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(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n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，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0)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。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100" y="5500702"/>
            <a:ext cx="7429552" cy="43922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所以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调用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fun(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0</a:t>
            </a:r>
            <a:r>
              <a:rPr lang="en-US" altLang="zh-CN" sz="22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的时间复杂度为</a:t>
            </a:r>
            <a:r>
              <a:rPr lang="en-US" altLang="zh-CN" sz="2200" dirty="0" smtClean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O(</a:t>
            </a:r>
            <a:r>
              <a:rPr lang="en-US" altLang="zh-CN" sz="2200" i="1" dirty="0" err="1" smtClean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baseline="30000" dirty="0" err="1" smtClean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200" dirty="0" smtClean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000100" y="1214422"/>
            <a:ext cx="6429420" cy="1491999"/>
            <a:chOff x="1000100" y="1214422"/>
            <a:chExt cx="6429420" cy="1491999"/>
          </a:xfrm>
        </p:grpSpPr>
        <p:sp>
          <p:nvSpPr>
            <p:cNvPr id="203778" name="Text Box 2"/>
            <p:cNvSpPr txBox="1">
              <a:spLocks noChangeArrowheads="1"/>
            </p:cNvSpPr>
            <p:nvPr/>
          </p:nvSpPr>
          <p:spPr bwMode="auto">
            <a:xfrm>
              <a:off x="1071538" y="1798507"/>
              <a:ext cx="6357982" cy="90791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lIns="180000" tIns="108000" bIns="108000">
              <a:spAutoFit/>
            </a:bodyPr>
            <a:lstStyle/>
            <a:p>
              <a:pPr algn="l">
                <a:lnSpc>
                  <a:spcPts val="2800"/>
                </a:lnSpc>
                <a:spcBef>
                  <a:spcPts val="0"/>
                </a:spcBef>
              </a:pPr>
              <a:r>
                <a:rPr lang="en-US" altLang="zh-CN" sz="20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T</a:t>
              </a:r>
              <a:r>
                <a:rPr lang="en-US" altLang="zh-CN" sz="2000" baseline="-250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1</a:t>
              </a:r>
              <a:r>
                <a:rPr lang="en-US" altLang="zh-CN" sz="20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(</a:t>
              </a:r>
              <a:r>
                <a:rPr lang="en-US" altLang="zh-CN" sz="2000" i="1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zh-CN" altLang="en-US" sz="20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2000" i="1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k</a:t>
              </a:r>
              <a:r>
                <a:rPr lang="en-US" altLang="zh-CN" sz="20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) = </a:t>
              </a:r>
              <a:r>
                <a:rPr lang="en-US" altLang="zh-CN" sz="2000" i="1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   </a:t>
              </a:r>
              <a:r>
                <a:rPr lang="en-US" altLang="zh-CN" sz="20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		      </a:t>
              </a:r>
              <a:r>
                <a:rPr lang="en-US" altLang="zh-CN" sz="2000" dirty="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	</a:t>
              </a:r>
              <a:r>
                <a:rPr lang="zh-CN" altLang="en-US" sz="2000" dirty="0" smtClean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当</a:t>
              </a:r>
              <a:r>
                <a:rPr lang="en-US" altLang="zh-CN" sz="2000" i="1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k</a:t>
              </a:r>
              <a:r>
                <a:rPr lang="en-US" altLang="zh-CN" sz="2000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=</a:t>
              </a:r>
              <a:r>
                <a:rPr lang="en-US" altLang="zh-CN" sz="2000" i="1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-1</a:t>
              </a:r>
              <a:r>
                <a:rPr lang="zh-CN" altLang="en-US" sz="2000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时</a:t>
              </a:r>
              <a:endParaRPr lang="zh-CN" altLang="en-US" sz="20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2800"/>
                </a:lnSpc>
                <a:spcBef>
                  <a:spcPts val="0"/>
                </a:spcBef>
              </a:pPr>
              <a:r>
                <a:rPr lang="en-US" altLang="zh-CN" sz="20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T</a:t>
              </a:r>
              <a:r>
                <a:rPr lang="en-US" altLang="zh-CN" sz="2000" baseline="-250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1</a:t>
              </a:r>
              <a:r>
                <a:rPr lang="en-US" altLang="zh-CN" sz="20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(</a:t>
              </a:r>
              <a:r>
                <a:rPr lang="en-US" altLang="zh-CN" sz="2000" i="1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zh-CN" altLang="en-US" sz="20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2000" i="1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k</a:t>
              </a:r>
              <a:r>
                <a:rPr lang="en-US" altLang="zh-CN" sz="20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) = </a:t>
              </a:r>
              <a:r>
                <a:rPr lang="en-US" altLang="zh-CN" sz="20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(</a:t>
              </a:r>
              <a:r>
                <a:rPr lang="en-US" altLang="zh-CN" sz="2000" i="1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-</a:t>
              </a:r>
              <a:r>
                <a:rPr lang="en-US" altLang="zh-CN" sz="2000" i="1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k</a:t>
              </a:r>
              <a:r>
                <a:rPr lang="en-US" altLang="zh-CN" sz="2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)+</a:t>
              </a:r>
              <a:r>
                <a:rPr lang="en-US" altLang="zh-CN" sz="20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T</a:t>
              </a:r>
              <a:r>
                <a:rPr lang="en-US" altLang="zh-CN" sz="2000" baseline="-250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1</a:t>
              </a:r>
              <a:r>
                <a:rPr lang="en-US" altLang="zh-CN" sz="20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(</a:t>
              </a:r>
              <a:r>
                <a:rPr lang="en-US" altLang="zh-CN" sz="2000" i="1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zh-CN" altLang="en-US" sz="20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2000" i="1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k</a:t>
              </a:r>
              <a:r>
                <a:rPr lang="en-US" altLang="zh-CN" sz="20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+1</a:t>
              </a:r>
              <a:r>
                <a:rPr lang="en-US" altLang="zh-CN" sz="20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)      </a:t>
              </a:r>
              <a:r>
                <a:rPr lang="en-US" altLang="zh-CN" sz="2000" dirty="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	</a:t>
              </a:r>
              <a:r>
                <a:rPr lang="zh-CN" altLang="en-US" sz="2000" dirty="0" smtClean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其他情况</a:t>
              </a:r>
              <a:endParaRPr lang="zh-CN" altLang="en-US" sz="20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00100" y="1214422"/>
              <a:ext cx="3500462" cy="439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2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由</a:t>
              </a:r>
              <a:r>
                <a:rPr lang="en-US" altLang="zh-CN" sz="22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fun()</a:t>
              </a:r>
              <a:r>
                <a:rPr lang="zh-CN" altLang="en-US" sz="22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递归算法可知：</a:t>
              </a:r>
              <a:endParaRPr lang="zh-CN" altLang="en-US" sz="22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6" dur="8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" dur="8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8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2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3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428596" y="2104222"/>
            <a:ext cx="8569325" cy="192321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22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　</a:t>
            </a:r>
            <a:r>
              <a:rPr lang="zh-CN" altLang="en-US" sz="2200" dirty="0" smtClean="0">
                <a:solidFill>
                  <a:srgbClr val="FF33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定义：</a:t>
            </a:r>
            <a:r>
              <a:rPr lang="zh-CN" altLang="en-US" sz="22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设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一个算法的输入规模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为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D</a:t>
            </a:r>
            <a:r>
              <a:rPr lang="en-US" altLang="zh-CN" sz="2200" i="1" baseline="-25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是所有输入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集合，任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一输入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∈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D</a:t>
            </a:r>
            <a:r>
              <a:rPr lang="en-US" altLang="zh-CN" sz="2200" i="1" baseline="-25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P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是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出现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的概率，有   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　　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，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是算法在输入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下的执行时间，则算法的</a:t>
            </a:r>
            <a:r>
              <a:rPr lang="zh-CN" altLang="en-US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平均时间复杂</a:t>
            </a:r>
            <a:r>
              <a:rPr lang="zh-CN" altLang="en-US" sz="22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度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为：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849563" y="4284980"/>
          <a:ext cx="243205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Equation" r:id="rId1" imgW="29260800" imgH="12801600" progId="Equation.3">
                  <p:embed/>
                </p:oleObj>
              </mc:Choice>
              <mc:Fallback>
                <p:oleObj name="Equation" r:id="rId1" imgW="29260800" imgH="12801600" progId="Equation.3">
                  <p:embed/>
                  <p:pic>
                    <p:nvPicPr>
                      <p:cNvPr id="0" name="图片 102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49563" y="4284980"/>
                        <a:ext cx="2432050" cy="1066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/>
        </p:nvGraphicFramePr>
        <p:xfrm>
          <a:off x="4521200" y="3046730"/>
          <a:ext cx="1016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3" imgW="2438400" imgH="4572000" progId="Equation.3">
                  <p:embed/>
                </p:oleObj>
              </mc:Choice>
              <mc:Fallback>
                <p:oleObj name="Equation" r:id="rId3" imgW="2438400" imgH="4572000" progId="Equation.3">
                  <p:embed/>
                  <p:pic>
                    <p:nvPicPr>
                      <p:cNvPr id="0" name="图片 1026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21200" y="3046730"/>
                        <a:ext cx="101600" cy="190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5072066" y="2570476"/>
          <a:ext cx="13938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5" imgW="16764000" imgH="12801600" progId="Equation.3">
                  <p:embed/>
                </p:oleObj>
              </mc:Choice>
              <mc:Fallback>
                <p:oleObj name="Equation" r:id="rId5" imgW="16764000" imgH="12801600" progId="Equation.3">
                  <p:embed/>
                  <p:pic>
                    <p:nvPicPr>
                      <p:cNvPr id="0" name="图片 1027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72066" y="2570476"/>
                        <a:ext cx="1393825" cy="1066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8" name="Rectangle 4" descr="信纸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71500" y="403225"/>
            <a:ext cx="5745176" cy="584775"/>
          </a:xfrm>
          <a:prstGeom prst="rect">
            <a:avLst/>
          </a:prstGeom>
          <a:blipFill dpi="0" rotWithShape="1">
            <a:blip r:embed="rId8" cstate="print"/>
            <a:srcRect/>
            <a:tile tx="0" ty="0" sx="100000" sy="100000" flip="none" algn="tl"/>
          </a:blip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32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1.3.1   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算法时间复杂度分析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endParaRPr lang="zh-CN" altLang="en-US" sz="32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93539" name="Text Box 3"/>
          <p:cNvSpPr txBox="1">
            <a:spLocks noChangeArrowheads="1"/>
          </p:cNvSpPr>
          <p:nvPr/>
        </p:nvSpPr>
        <p:spPr bwMode="auto">
          <a:xfrm>
            <a:off x="571500" y="1236980"/>
            <a:ext cx="5187315" cy="386080"/>
          </a:xfrm>
          <a:prstGeom prst="rect">
            <a:avLst/>
          </a:prstGeom>
          <a:solidFill>
            <a:srgbClr val="9900FF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latin typeface="Consolas" panose="020B0609020204030204" pitchFamily="49" charset="0"/>
                <a:ea typeface="华文中宋" panose="02010600040101010101" pitchFamily="2" charset="-122"/>
                <a:cs typeface="Consolas" panose="020B0609020204030204" pitchFamily="49" charset="0"/>
              </a:rPr>
              <a:t>3</a:t>
            </a:r>
            <a:r>
              <a:rPr lang="zh-CN" altLang="en-US">
                <a:solidFill>
                  <a:schemeClr val="bg1"/>
                </a:solidFill>
                <a:latin typeface="Consolas" panose="020B0609020204030204" pitchFamily="49" charset="0"/>
                <a:ea typeface="华文中宋" panose="02010600040101010101" pitchFamily="2" charset="-122"/>
                <a:cs typeface="Consolas" panose="020B0609020204030204" pitchFamily="49" charset="0"/>
              </a:rPr>
              <a:t> 最好、最坏和平均时间复杂度分析 </a:t>
            </a:r>
            <a:endParaRPr lang="zh-CN" altLang="en-US">
              <a:solidFill>
                <a:schemeClr val="bg1"/>
              </a:solidFill>
              <a:latin typeface="Consolas" panose="020B0609020204030204" pitchFamily="49" charset="0"/>
              <a:ea typeface="华文中宋" panose="02010600040101010101" pitchFamily="2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11" name="Rectangle 7"/>
          <p:cNvSpPr>
            <a:spLocks noChangeArrowheads="1"/>
          </p:cNvSpPr>
          <p:nvPr/>
        </p:nvSpPr>
        <p:spPr bwMode="auto">
          <a:xfrm>
            <a:off x="0" y="1000108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0714" name="Rectangle 10"/>
          <p:cNvSpPr>
            <a:spLocks noChangeArrowheads="1"/>
          </p:cNvSpPr>
          <p:nvPr/>
        </p:nvSpPr>
        <p:spPr bwMode="auto">
          <a:xfrm>
            <a:off x="0" y="1000108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0716" name="Rectangle 12"/>
          <p:cNvSpPr>
            <a:spLocks noChangeArrowheads="1"/>
          </p:cNvSpPr>
          <p:nvPr/>
        </p:nvSpPr>
        <p:spPr bwMode="auto">
          <a:xfrm>
            <a:off x="0" y="1000108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0719" name="Text Box 15"/>
          <p:cNvSpPr txBox="1">
            <a:spLocks noChangeArrowheads="1"/>
          </p:cNvSpPr>
          <p:nvPr/>
        </p:nvSpPr>
        <p:spPr bwMode="auto">
          <a:xfrm>
            <a:off x="293713" y="948490"/>
            <a:ext cx="6207113" cy="3059299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例如，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10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个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～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10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2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整数序列递增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排序：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　</a:t>
            </a:r>
            <a:r>
              <a:rPr lang="en-US" altLang="zh-CN" sz="2200" i="1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=10</a:t>
            </a:r>
            <a:endParaRPr lang="en-US" altLang="zh-CN" sz="2200" dirty="0">
              <a:solidFill>
                <a:srgbClr val="FF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90000"/>
              </a:lnSpc>
            </a:pPr>
            <a:r>
              <a:rPr lang="zh-CN" altLang="en-US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　</a:t>
            </a:r>
            <a:r>
              <a:rPr lang="en-US" altLang="zh-CN" sz="2200" i="1" dirty="0" err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baseline="-25000" dirty="0" err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={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4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5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6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7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8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9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10</a:t>
            </a:r>
            <a:r>
              <a:rPr lang="en-US" altLang="zh-CN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2200" dirty="0">
              <a:solidFill>
                <a:srgbClr val="FF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90000"/>
              </a:lnSpc>
            </a:pPr>
            <a:r>
              <a:rPr lang="zh-CN" altLang="en-US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　</a:t>
            </a:r>
            <a:r>
              <a:rPr lang="en-US" altLang="zh-CN" sz="2200" i="1" dirty="0" err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baseline="-25000" dirty="0" err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={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4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5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6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7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8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9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10</a:t>
            </a:r>
            <a:r>
              <a:rPr lang="en-US" altLang="zh-CN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2200" dirty="0">
              <a:solidFill>
                <a:srgbClr val="FF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90000"/>
              </a:lnSpc>
            </a:pPr>
            <a:r>
              <a:rPr lang="en-US" altLang="zh-CN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	…</a:t>
            </a:r>
            <a:endParaRPr lang="en-US" altLang="zh-CN" sz="2200" dirty="0">
              <a:solidFill>
                <a:srgbClr val="FF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90000"/>
              </a:lnSpc>
            </a:pPr>
            <a:r>
              <a:rPr lang="zh-CN" altLang="en-US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　</a:t>
            </a:r>
            <a:r>
              <a:rPr lang="en-US" altLang="zh-CN" sz="2200" i="1" dirty="0" err="1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i="1" baseline="-25000" dirty="0" err="1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={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10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9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8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7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6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5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4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2200" dirty="0">
              <a:solidFill>
                <a:srgbClr val="FF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00720" name="AutoShape 16"/>
          <p:cNvSpPr/>
          <p:nvPr/>
        </p:nvSpPr>
        <p:spPr bwMode="auto">
          <a:xfrm>
            <a:off x="5857883" y="2214554"/>
            <a:ext cx="287337" cy="1728788"/>
          </a:xfrm>
          <a:prstGeom prst="rightBrace">
            <a:avLst>
              <a:gd name="adj1" fmla="val 50138"/>
              <a:gd name="adj2" fmla="val 50000"/>
            </a:avLst>
          </a:prstGeom>
          <a:noFill/>
          <a:ln w="28575">
            <a:solidFill>
              <a:srgbClr val="6600CC"/>
            </a:solidFill>
            <a:rou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0721" name="Text Box 17"/>
          <p:cNvSpPr txBox="1">
            <a:spLocks noChangeArrowheads="1"/>
          </p:cNvSpPr>
          <p:nvPr/>
        </p:nvSpPr>
        <p:spPr bwMode="auto">
          <a:xfrm>
            <a:off x="6173772" y="2812747"/>
            <a:ext cx="2684508" cy="439223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构成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D</a:t>
            </a:r>
            <a:r>
              <a:rPr lang="en-US" altLang="zh-CN" sz="2200" i="1" baseline="-25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P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)=1/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</a:t>
            </a:r>
            <a:endParaRPr lang="en-US" altLang="zh-CN" sz="2200" i="1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8" name="上箭头 7"/>
          <p:cNvSpPr/>
          <p:nvPr/>
        </p:nvSpPr>
        <p:spPr>
          <a:xfrm>
            <a:off x="2357422" y="4141121"/>
            <a:ext cx="214314" cy="285752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8596" y="4569749"/>
            <a:ext cx="5857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所有可能的初始序列有</a:t>
            </a:r>
            <a:r>
              <a:rPr lang="en-US" altLang="zh-CN" sz="20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zh-CN" altLang="en-US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个，</a:t>
            </a:r>
            <a:r>
              <a:rPr lang="en-US" altLang="zh-CN" sz="20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=10!</a:t>
            </a:r>
            <a:endParaRPr lang="zh-CN" altLang="en-US" sz="20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9" name="Text Box 5"/>
          <p:cNvSpPr txBox="1">
            <a:spLocks noChangeArrowheads="1"/>
          </p:cNvSpPr>
          <p:nvPr/>
        </p:nvSpPr>
        <p:spPr bwMode="auto">
          <a:xfrm>
            <a:off x="4643438" y="1052513"/>
            <a:ext cx="719138" cy="252313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600" i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∈</a:t>
            </a:r>
            <a:r>
              <a:rPr lang="en-US" altLang="zh-CN" sz="1600" i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altLang="zh-CN" sz="1600" i="1" baseline="-250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endParaRPr lang="en-US" altLang="zh-CN" sz="1600" i="1" baseline="-250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6068" name="Text Box 4"/>
          <p:cNvSpPr txBox="1">
            <a:spLocks noChangeArrowheads="1"/>
          </p:cNvSpPr>
          <p:nvPr/>
        </p:nvSpPr>
        <p:spPr bwMode="auto">
          <a:xfrm>
            <a:off x="468313" y="549275"/>
            <a:ext cx="7991475" cy="540789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算法的</a:t>
            </a:r>
            <a:r>
              <a:rPr lang="zh-CN" altLang="en-US" sz="2200" dirty="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最坏时间复杂</a:t>
            </a:r>
            <a:r>
              <a:rPr lang="zh-CN" altLang="en-US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度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为：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W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)=</a:t>
            </a:r>
            <a:r>
              <a:rPr lang="en-US" altLang="zh-CN" sz="22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MAX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{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)}</a:t>
            </a:r>
            <a:endParaRPr lang="en-US" altLang="zh-CN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16070" name="Text Box 6"/>
          <p:cNvSpPr txBox="1">
            <a:spLocks noChangeArrowheads="1"/>
          </p:cNvSpPr>
          <p:nvPr/>
        </p:nvSpPr>
        <p:spPr bwMode="auto">
          <a:xfrm>
            <a:off x="4643438" y="2146288"/>
            <a:ext cx="719138" cy="252313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600" i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∈</a:t>
            </a:r>
            <a:r>
              <a:rPr lang="en-US" altLang="zh-CN" sz="1600" i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altLang="zh-CN" sz="1600" i="1" baseline="-250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endParaRPr lang="en-US" altLang="zh-CN" sz="1600" i="1" baseline="-250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6071" name="Text Box 7"/>
          <p:cNvSpPr txBox="1">
            <a:spLocks noChangeArrowheads="1"/>
          </p:cNvSpPr>
          <p:nvPr/>
        </p:nvSpPr>
        <p:spPr bwMode="auto">
          <a:xfrm>
            <a:off x="468313" y="1643050"/>
            <a:ext cx="7991475" cy="540789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算法的</a:t>
            </a:r>
            <a:r>
              <a:rPr lang="zh-CN" altLang="en-US" sz="2200" dirty="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最好时间复杂</a:t>
            </a:r>
            <a:r>
              <a:rPr lang="zh-CN" altLang="en-US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度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为：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)=</a:t>
            </a:r>
            <a:r>
              <a:rPr lang="en-US" altLang="zh-CN" sz="22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MIN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{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)}</a:t>
            </a:r>
            <a:endParaRPr lang="en-US" altLang="zh-CN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928794" y="1071546"/>
            <a:ext cx="3786214" cy="2653352"/>
            <a:chOff x="1928794" y="1071546"/>
            <a:chExt cx="3786214" cy="2653352"/>
          </a:xfrm>
        </p:grpSpPr>
        <p:sp>
          <p:nvSpPr>
            <p:cNvPr id="7" name="TextBox 6"/>
            <p:cNvSpPr txBox="1"/>
            <p:nvPr/>
          </p:nvSpPr>
          <p:spPr>
            <a:xfrm>
              <a:off x="1928794" y="3286124"/>
              <a:ext cx="3786214" cy="438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20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一种或几种特殊情况</a:t>
              </a:r>
              <a:endParaRPr lang="zh-CN" altLang="en-US" sz="2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>
            <a:xfrm rot="16200000" flipV="1">
              <a:off x="2143108" y="2428868"/>
              <a:ext cx="1071570" cy="642942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rot="16200000" flipV="1">
              <a:off x="2000232" y="1643050"/>
              <a:ext cx="2214578" cy="107157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2" name="Text Box 4"/>
          <p:cNvSpPr txBox="1">
            <a:spLocks noChangeArrowheads="1"/>
          </p:cNvSpPr>
          <p:nvPr/>
        </p:nvSpPr>
        <p:spPr bwMode="auto">
          <a:xfrm>
            <a:off x="214282" y="260350"/>
            <a:ext cx="8534430" cy="811632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sz="22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　 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【</a:t>
            </a:r>
            <a:r>
              <a:rPr lang="zh-CN" altLang="en-US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</a:t>
            </a:r>
            <a:r>
              <a:rPr lang="en-US" altLang="zh-CN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1-8</a:t>
            </a:r>
            <a:r>
              <a:rPr lang="zh-CN" altLang="en-US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en-US" altLang="zh-CN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p21】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设计一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个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算法，求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含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个整数元素的序列中前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（</a:t>
            </a: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≤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≤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）个元素的最大值。并分析算法的平均时间复杂度。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01733" name="Text Box 5"/>
          <p:cNvSpPr txBox="1">
            <a:spLocks noChangeArrowheads="1"/>
          </p:cNvSpPr>
          <p:nvPr/>
        </p:nvSpPr>
        <p:spPr bwMode="auto">
          <a:xfrm>
            <a:off x="468313" y="1500174"/>
            <a:ext cx="8207375" cy="811632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12700" indent="-12700" algn="l"/>
            <a:r>
              <a:rPr lang="zh-CN" altLang="en-US" sz="2200" dirty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　</a:t>
            </a:r>
            <a:r>
              <a:rPr lang="zh-CN" altLang="en-US" sz="22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解：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整数序列用数组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表示，前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（</a:t>
            </a: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≤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≤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）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个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元素为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[0..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-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]</a:t>
            </a:r>
            <a:r>
              <a:rPr lang="zh-CN" altLang="en-US" sz="22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01734" name="Text Box 6"/>
          <p:cNvSpPr txBox="1">
            <a:spLocks noChangeArrowheads="1"/>
          </p:cNvSpPr>
          <p:nvPr/>
        </p:nvSpPr>
        <p:spPr bwMode="auto">
          <a:xfrm>
            <a:off x="1900244" y="2837751"/>
            <a:ext cx="4957772" cy="2789445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</a:schemeClr>
              </a:gs>
              <a:gs pos="35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2700000" scaled="1"/>
            <a:tileRect/>
          </a:gradFill>
          <a:scene3d>
            <a:camera prst="perspectiveLeft"/>
            <a:lightRig rig="threePt" dir="t"/>
          </a:scene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80000" tIns="144000" rIns="180000" bIns="144000">
            <a:spAutoFit/>
          </a:bodyPr>
          <a:lstStyle/>
          <a:p>
            <a:pPr marL="457200" indent="-457200" algn="l"/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fun(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zh-CN" altLang="en-US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n</a:t>
            </a:r>
            <a:r>
              <a:rPr lang="zh-CN" altLang="en-US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zh-CN" sz="18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 algn="l"/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altLang="zh-CN" sz="180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zh-CN" altLang="en-US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max=a[0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 algn="l"/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for (j=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1;j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i-1;j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 algn="l"/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if (a[j]&gt;max) max=a[j];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 algn="l"/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return(max);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 algn="l"/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4" name="Text Box 4"/>
          <p:cNvSpPr txBox="1">
            <a:spLocks noChangeArrowheads="1"/>
          </p:cNvSpPr>
          <p:nvPr/>
        </p:nvSpPr>
        <p:spPr bwMode="auto">
          <a:xfrm>
            <a:off x="428596" y="285728"/>
            <a:ext cx="8286808" cy="141097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2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</a:t>
            </a:r>
            <a:r>
              <a:rPr lang="zh-CN" altLang="en-US" sz="22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</a:t>
            </a:r>
            <a:r>
              <a:rPr lang="zh-CN" altLang="en-US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解：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的取值范围为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～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（共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种情况），对于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求前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个元素的最大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值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时，需要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元素比较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次。在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等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概率情况（每种情况的概率为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1/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）：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04806" name="Rectangle 6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4808" name="Rectangle 8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4811" name="Rectangle 11"/>
          <p:cNvSpPr>
            <a:spLocks noChangeArrowheads="1"/>
          </p:cNvSpPr>
          <p:nvPr/>
        </p:nvSpPr>
        <p:spPr bwMode="auto">
          <a:xfrm>
            <a:off x="0" y="3271838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4813" name="Text Box 13"/>
          <p:cNvSpPr txBox="1">
            <a:spLocks noChangeArrowheads="1"/>
          </p:cNvSpPr>
          <p:nvPr/>
        </p:nvSpPr>
        <p:spPr bwMode="auto">
          <a:xfrm>
            <a:off x="785786" y="3687079"/>
            <a:ext cx="7200900" cy="1217898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该算法的</a:t>
            </a:r>
            <a:r>
              <a:rPr lang="zh-CN" altLang="en-US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最坏复杂度</a:t>
            </a:r>
            <a:r>
              <a:rPr lang="zh-CN" altLang="en-US" sz="22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W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)=O(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（当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时）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该算法的</a:t>
            </a:r>
            <a:r>
              <a:rPr lang="zh-CN" altLang="en-US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最好复杂度</a:t>
            </a:r>
            <a:r>
              <a:rPr lang="zh-CN" altLang="en-US" sz="22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)=O(1)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（当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=1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时）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000233" y="2928934"/>
            <a:ext cx="4214841" cy="498598"/>
            <a:chOff x="2000233" y="2928934"/>
            <a:chExt cx="4214841" cy="498598"/>
          </a:xfrm>
        </p:grpSpPr>
        <p:sp>
          <p:nvSpPr>
            <p:cNvPr id="204812" name="Text Box 12"/>
            <p:cNvSpPr txBox="1">
              <a:spLocks noChangeArrowheads="1"/>
            </p:cNvSpPr>
            <p:nvPr/>
          </p:nvSpPr>
          <p:spPr bwMode="auto">
            <a:xfrm>
              <a:off x="2000233" y="2928934"/>
              <a:ext cx="1500198" cy="49859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 O(</a:t>
              </a:r>
              <a:r>
                <a:rPr lang="en-US" altLang="zh-CN" i="1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</a:t>
              </a:r>
              <a:r>
                <a:rPr lang="en-US" altLang="zh-CN" dirty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altLang="zh-CN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4815" name="Line 15"/>
            <p:cNvSpPr>
              <a:spLocks noChangeShapeType="1"/>
            </p:cNvSpPr>
            <p:nvPr/>
          </p:nvSpPr>
          <p:spPr bwMode="auto">
            <a:xfrm flipH="1">
              <a:off x="3157549" y="3190871"/>
              <a:ext cx="503237" cy="0"/>
            </a:xfrm>
            <a:prstGeom prst="line">
              <a:avLst/>
            </a:prstGeom>
            <a:noFill/>
            <a:ln w="38100">
              <a:solidFill>
                <a:srgbClr val="6600CC"/>
              </a:solidFill>
              <a:round/>
              <a:tailEnd type="triangle" w="med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4816" name="Text Box 16"/>
            <p:cNvSpPr txBox="1">
              <a:spLocks noChangeArrowheads="1"/>
            </p:cNvSpPr>
            <p:nvPr/>
          </p:nvSpPr>
          <p:spPr bwMode="auto">
            <a:xfrm>
              <a:off x="3551249" y="2962271"/>
              <a:ext cx="2663825" cy="464743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/>
              <a:r>
                <a:rPr lang="zh-CN" altLang="en-US" sz="2200" dirty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平均时间复杂度</a:t>
              </a:r>
              <a:endParaRPr lang="zh-CN" altLang="en-US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643042" y="1857364"/>
            <a:ext cx="41052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13" grpId="0" bldLvl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228600" y="2591435"/>
            <a:ext cx="8686800" cy="225442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108000" bIns="18000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20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lang="zh-CN" altLang="en-US" sz="2200" smtClean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空间</a:t>
            </a:r>
            <a:r>
              <a:rPr lang="zh-CN" altLang="en-US" sz="220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复杂</a:t>
            </a:r>
            <a:r>
              <a:rPr lang="zh-CN" altLang="en-US" sz="2200" smtClean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度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用于量度一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个算法在运行过程中</a:t>
            </a:r>
            <a:r>
              <a:rPr lang="zh-CN" altLang="en-US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临时占用的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存储空间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大小。</a:t>
            </a:r>
            <a:endParaRPr lang="en-US" altLang="zh-CN" sz="2200" smtClean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一般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也作为问题规模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函数，采用数量级形式描述，记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作：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2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    </a:t>
            </a:r>
            <a:r>
              <a:rPr lang="en-US" altLang="zh-CN" sz="2200" dirty="0">
                <a:solidFill>
                  <a:srgbClr val="808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S(</a:t>
            </a:r>
            <a:r>
              <a:rPr lang="en-US" altLang="zh-CN" sz="2200" i="1" dirty="0">
                <a:solidFill>
                  <a:srgbClr val="808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808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 = </a:t>
            </a:r>
            <a:r>
              <a:rPr lang="en-US" altLang="zh-CN" sz="2200">
                <a:solidFill>
                  <a:srgbClr val="808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O(g(</a:t>
            </a:r>
            <a:r>
              <a:rPr lang="en-US" altLang="zh-CN" sz="2200" i="1">
                <a:solidFill>
                  <a:srgbClr val="808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smtClean="0">
                <a:solidFill>
                  <a:srgbClr val="808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))</a:t>
            </a:r>
            <a:r>
              <a:rPr lang="en-US" altLang="zh-CN" sz="22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  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2771" name="Rectangle 3" descr="信纸">
            <a:hlinkClick r:id="rId1" action="ppaction://hlinksldjump"/>
          </p:cNvPr>
          <p:cNvSpPr>
            <a:spLocks noChangeArrowheads="1"/>
          </p:cNvSpPr>
          <p:nvPr/>
        </p:nvSpPr>
        <p:spPr bwMode="auto">
          <a:xfrm>
            <a:off x="714348" y="428604"/>
            <a:ext cx="5357850" cy="579438"/>
          </a:xfrm>
          <a:prstGeom prst="rect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32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1.3.2  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算法空间复杂度分析 </a:t>
            </a:r>
            <a:endParaRPr lang="zh-CN" altLang="en-US" sz="32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ea typeface="隶书" panose="020105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5720" y="5006025"/>
            <a:ext cx="8572560" cy="80675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l"/>
            <a:r>
              <a:rPr lang="en-US" altLang="zh-CN" sz="22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若一个算法的空间复杂度为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O(1)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，则称此算法为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原地工作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或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就地工作算法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7094" name="Text Box 6"/>
          <p:cNvSpPr txBox="1">
            <a:spLocks noChangeArrowheads="1"/>
          </p:cNvSpPr>
          <p:nvPr/>
        </p:nvSpPr>
        <p:spPr bwMode="auto">
          <a:xfrm>
            <a:off x="714348" y="1192508"/>
            <a:ext cx="4389439" cy="3860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p>
            <a:pPr marL="457200" indent="-457200"/>
            <a:r>
              <a:rPr lang="en-US" altLang="zh-CN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空间复杂度分析概述</a:t>
            </a:r>
            <a:endParaRPr lang="en-US" altLang="zh-CN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2"/>
          <p:cNvSpPr txBox="1">
            <a:spLocks noChangeArrowheads="1"/>
          </p:cNvSpPr>
          <p:nvPr/>
        </p:nvSpPr>
        <p:spPr bwMode="auto">
          <a:xfrm>
            <a:off x="539750" y="404813"/>
            <a:ext cx="7032646" cy="430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20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【</a:t>
            </a:r>
            <a:r>
              <a:rPr lang="zh-CN" altLang="en-US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例（补充）</a:t>
            </a:r>
            <a:r>
              <a:rPr lang="en-US" altLang="zh-CN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】</a:t>
            </a:r>
            <a:r>
              <a:rPr lang="en-US" altLang="zh-CN" sz="22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分析如下算法的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空间复杂度。      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72709" name="Text Box 5"/>
          <p:cNvSpPr txBox="1">
            <a:spLocks noChangeArrowheads="1"/>
          </p:cNvSpPr>
          <p:nvPr/>
        </p:nvSpPr>
        <p:spPr bwMode="auto">
          <a:xfrm>
            <a:off x="428596" y="5000636"/>
            <a:ext cx="8286808" cy="866006"/>
          </a:xfrm>
          <a:prstGeom prst="rect">
            <a:avLst/>
          </a:prstGeom>
          <a:noFill/>
          <a:ln w="19050" algn="ctr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2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</a:t>
            </a:r>
            <a:r>
              <a:rPr lang="zh-CN" altLang="en-US" sz="22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</a:t>
            </a:r>
            <a:r>
              <a:rPr lang="zh-CN" altLang="en-US" sz="2200" smtClean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解：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中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临时分配的变量个数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与问题规模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无关，所以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空间复杂度均为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O(1)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72710" name="Text Box 6"/>
          <p:cNvSpPr txBox="1">
            <a:spLocks noChangeArrowheads="1"/>
          </p:cNvSpPr>
          <p:nvPr/>
        </p:nvSpPr>
        <p:spPr bwMode="auto">
          <a:xfrm>
            <a:off x="928662" y="1071546"/>
            <a:ext cx="3913189" cy="3250121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27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fun(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n)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{  </a:t>
            </a:r>
            <a:r>
              <a:rPr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i</a:t>
            </a:r>
            <a:r>
              <a:rPr lang="zh-CN" altLang="en-US" sz="1800" smtClean="0">
                <a:solidFill>
                  <a:srgbClr val="FF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j</a:t>
            </a:r>
            <a:r>
              <a:rPr lang="zh-CN" altLang="en-US" sz="1800" smtClean="0">
                <a:solidFill>
                  <a:srgbClr val="FF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k</a:t>
            </a:r>
            <a:r>
              <a:rPr lang="zh-CN" altLang="en-US" sz="1800" smtClean="0">
                <a:solidFill>
                  <a:srgbClr val="FF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</a:t>
            </a:r>
            <a:r>
              <a:rPr lang="en-US" altLang="zh-CN" sz="1800" dirty="0">
                <a:solidFill>
                  <a:srgbClr val="FF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 </a:t>
            </a:r>
            <a:endParaRPr lang="en-US" altLang="zh-CN" sz="1800" dirty="0">
              <a:solidFill>
                <a:srgbClr val="FF00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s=0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for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0;i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&lt;=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n;i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++)           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for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(j=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0;j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&lt;=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i;j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++)  	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for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(k=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0;k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&lt;=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j;k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++)     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lang="en-US" altLang="zh-CN" sz="1800" dirty="0" smtClean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++; </a:t>
            </a:r>
            <a:endParaRPr lang="en-US" altLang="zh-CN" sz="1800" dirty="0">
              <a:solidFill>
                <a:srgbClr val="C0000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return(s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984726" y="1728762"/>
            <a:ext cx="1801851" cy="2357454"/>
            <a:chOff x="4984727" y="1728762"/>
            <a:chExt cx="1491488" cy="2357454"/>
          </a:xfrm>
        </p:grpSpPr>
        <p:sp>
          <p:nvSpPr>
            <p:cNvPr id="6" name="右大括号 5"/>
            <p:cNvSpPr/>
            <p:nvPr/>
          </p:nvSpPr>
          <p:spPr>
            <a:xfrm>
              <a:off x="4984727" y="1728762"/>
              <a:ext cx="142876" cy="2357454"/>
            </a:xfrm>
            <a:prstGeom prst="rightBrace">
              <a:avLst/>
            </a:prstGeom>
            <a:ln w="28575">
              <a:solidFill>
                <a:srgbClr val="FF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99039" y="2143116"/>
              <a:ext cx="127717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mtClean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临时占用的存储空间：</a:t>
              </a:r>
              <a:r>
                <a:rPr lang="zh-CN" altLang="en-US" sz="2000" smtClean="0">
                  <a:solidFill>
                    <a:srgbClr val="FF00FF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函数体内分配的空间</a:t>
              </a:r>
              <a:endParaRPr lang="zh-CN" altLang="en-US" sz="20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727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727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9" grpId="1" bldLvl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1428750" y="3077528"/>
            <a:ext cx="2571750" cy="2678112"/>
          </a:xfrm>
          <a:prstGeom prst="rect">
            <a:avLst/>
          </a:prstGeom>
          <a:solidFill>
            <a:srgbClr val="FFFFE7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l"/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【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算法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1】 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for(i=0;i&lt;n/2;i++)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{   </a:t>
            </a:r>
            <a:r>
              <a:rPr lang="en-US" altLang="zh-CN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=a[i];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a[i]=a[n-i-1];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a[n-i-1]=</a:t>
            </a:r>
            <a:r>
              <a:rPr lang="en-US" altLang="zh-CN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;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} 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Text Box 4"/>
          <p:cNvSpPr txBox="1"/>
          <p:nvPr/>
        </p:nvSpPr>
        <p:spPr>
          <a:xfrm>
            <a:off x="4937125" y="3077528"/>
            <a:ext cx="2500313" cy="278447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pPr algn="l"/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【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算法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2】 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int *b = new int[n];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for(i=0;i&lt;n;i++)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en-US" altLang="zh-CN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b[i]=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a[n-i-1];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for(i=0;i&lt;n;i++)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a[i]=</a:t>
            </a:r>
            <a:r>
              <a:rPr lang="en-US" altLang="zh-CN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b[i]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;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0420" name="Rectangle 4"/>
          <p:cNvSpPr/>
          <p:nvPr/>
        </p:nvSpPr>
        <p:spPr>
          <a:xfrm>
            <a:off x="57150" y="638811"/>
            <a:ext cx="8391525" cy="386080"/>
          </a:xfrm>
          <a:prstGeom prst="rect">
            <a:avLst/>
          </a:prstGeom>
          <a:noFill/>
          <a:ln w="38100" cap="flat" cmpd="sng">
            <a:solidFill>
              <a:srgbClr val="33CCCC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例：将一维数组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中的</a:t>
            </a:r>
            <a:r>
              <a:rPr lang="en-US" altLang="zh-CN" b="1" i="1" dirty="0"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个数逆序存放到原数组中。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云形标注 2"/>
          <p:cNvSpPr/>
          <p:nvPr/>
        </p:nvSpPr>
        <p:spPr>
          <a:xfrm>
            <a:off x="6000750" y="1955165"/>
            <a:ext cx="2447925" cy="881063"/>
          </a:xfrm>
          <a:prstGeom prst="cloudCallout">
            <a:avLst>
              <a:gd name="adj1" fmla="val -23074"/>
              <a:gd name="adj2" fmla="val 152884"/>
            </a:avLst>
          </a:prstGeom>
          <a:solidFill>
            <a:srgbClr val="FFC000"/>
          </a:solidFill>
          <a:ln w="9525">
            <a:noFill/>
          </a:ln>
        </p:spPr>
        <p:txBody>
          <a:bodyPr/>
          <a:p>
            <a:pPr eaLnBrk="1" hangingPunct="1">
              <a:spcBef>
                <a:spcPct val="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S(n) = O(n)</a:t>
            </a:r>
            <a:endParaRPr lang="en-US" altLang="zh-CN" sz="24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云形标注 8"/>
          <p:cNvSpPr/>
          <p:nvPr/>
        </p:nvSpPr>
        <p:spPr>
          <a:xfrm>
            <a:off x="214313" y="1577340"/>
            <a:ext cx="2428875" cy="1258888"/>
          </a:xfrm>
          <a:prstGeom prst="cloudCallout">
            <a:avLst>
              <a:gd name="adj1" fmla="val 61722"/>
              <a:gd name="adj2" fmla="val 150870"/>
            </a:avLst>
          </a:prstGeom>
          <a:solidFill>
            <a:srgbClr val="FFC000"/>
          </a:solidFill>
          <a:ln w="9525">
            <a:noFill/>
          </a:ln>
        </p:spPr>
        <p:txBody>
          <a:bodyPr/>
          <a:p>
            <a:pPr eaLnBrk="1" hangingPunct="1">
              <a:spcBef>
                <a:spcPct val="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S(n) = O(1)</a:t>
            </a:r>
            <a:endParaRPr lang="en-US" altLang="zh-CN" sz="24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原地工作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12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charRg st="12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" grpId="0" bldLvl="0" animBg="1"/>
      <p:bldP spid="3" grpId="0" animBg="1" build="allAtOnce"/>
      <p:bldP spid="9" grpId="0" animBg="1" build="allAtOnce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3" name="Text Box 5"/>
          <p:cNvSpPr txBox="1">
            <a:spLocks noChangeArrowheads="1"/>
          </p:cNvSpPr>
          <p:nvPr/>
        </p:nvSpPr>
        <p:spPr bwMode="auto">
          <a:xfrm>
            <a:off x="285720" y="979167"/>
            <a:ext cx="8643998" cy="837152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altLang="zh-CN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【</a:t>
            </a:r>
            <a:r>
              <a:rPr lang="zh-CN" altLang="en-US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</a:t>
            </a:r>
            <a:r>
              <a:rPr lang="en-US" altLang="zh-CN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1-11</a:t>
            </a:r>
            <a:r>
              <a:rPr lang="zh-CN" altLang="en-US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en-US" altLang="zh-CN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p23】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有如下递归算法，分析调用</a:t>
            </a:r>
            <a:r>
              <a:rPr lang="en-US" altLang="zh-CN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fun(</a:t>
            </a:r>
            <a:r>
              <a:rPr lang="en-US" altLang="zh-CN" sz="2200" i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0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的空间复杂度。 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17094" name="Text Box 6"/>
          <p:cNvSpPr txBox="1">
            <a:spLocks noChangeArrowheads="1"/>
          </p:cNvSpPr>
          <p:nvPr/>
        </p:nvSpPr>
        <p:spPr bwMode="auto">
          <a:xfrm>
            <a:off x="714348" y="285728"/>
            <a:ext cx="4389439" cy="4702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/>
            <a:r>
              <a:rPr lang="en-US" altLang="zh-CN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、递归</a:t>
            </a:r>
            <a:r>
              <a:rPr lang="zh-CN" altLang="en-US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算法的空间复杂度分析</a:t>
            </a:r>
            <a:endParaRPr lang="zh-CN" altLang="en-US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4348" y="2143116"/>
            <a:ext cx="6572296" cy="4178612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44000" bIns="108000" rtlCol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 smtClean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fun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a[]</a:t>
            </a:r>
            <a:r>
              <a:rPr lang="zh-CN" altLang="en-US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n</a:t>
            </a:r>
            <a:r>
              <a:rPr lang="zh-CN" altLang="en-US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k) </a:t>
            </a:r>
            <a:r>
              <a:rPr lang="en-US" altLang="zh-CN" sz="1800" dirty="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dirty="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数组</a:t>
            </a:r>
            <a:r>
              <a:rPr lang="en-US" altLang="zh-CN" sz="1800" dirty="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1800" dirty="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共有</a:t>
            </a:r>
            <a:r>
              <a:rPr lang="en-US" altLang="zh-CN" sz="1800" dirty="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1800" dirty="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个元素</a:t>
            </a:r>
            <a:endParaRPr lang="zh-CN" altLang="en-US" sz="1800" dirty="0" smtClean="0">
              <a:solidFill>
                <a:srgbClr val="0070C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int 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 smtClean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if </a:t>
            </a:r>
            <a:r>
              <a:rPr lang="en-US" altLang="zh-CN" sz="1800" dirty="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(k==n-1)</a:t>
            </a:r>
            <a:endParaRPr lang="en-US" altLang="zh-CN" sz="1800" dirty="0" smtClean="0">
              <a:solidFill>
                <a:srgbClr val="6600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for </a:t>
            </a:r>
            <a:r>
              <a:rPr lang="en-US" altLang="zh-CN" sz="1800" dirty="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err="1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1800" err="1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0;i</a:t>
            </a:r>
            <a:r>
              <a:rPr lang="en-US" altLang="zh-CN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1800" err="1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n;i</a:t>
            </a:r>
            <a:r>
              <a:rPr lang="en-US" altLang="zh-CN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 </a:t>
            </a:r>
            <a:r>
              <a:rPr lang="zh-CN" altLang="en-US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　　  </a:t>
            </a:r>
            <a:endParaRPr lang="zh-CN" altLang="en-US" sz="1800" dirty="0" smtClean="0">
              <a:solidFill>
                <a:srgbClr val="6600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zh-CN" altLang="en-US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 </a:t>
            </a:r>
            <a:r>
              <a:rPr lang="en-US" altLang="zh-CN" sz="1800" err="1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printf</a:t>
            </a:r>
            <a:r>
              <a:rPr lang="en-US" altLang="zh-CN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(“%d\n”</a:t>
            </a:r>
            <a:r>
              <a:rPr lang="zh-CN" altLang="en-US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a[i]);	 </a:t>
            </a:r>
            <a:r>
              <a:rPr lang="en-US" altLang="zh-CN" sz="180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执行</a:t>
            </a:r>
            <a:r>
              <a:rPr lang="en-US" altLang="zh-CN" sz="180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180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次</a:t>
            </a:r>
            <a:endParaRPr lang="en-US" altLang="zh-CN" sz="1800" dirty="0" smtClean="0">
              <a:solidFill>
                <a:srgbClr val="0070C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else</a:t>
            </a:r>
            <a:endParaRPr lang="en-US" altLang="zh-CN" sz="1800" dirty="0" smtClean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{  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for (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k;i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n;i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</a:t>
            </a:r>
            <a:r>
              <a:rPr lang="zh-CN" altLang="en-US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　   </a:t>
            </a:r>
            <a:endParaRPr lang="zh-CN" altLang="en-US" sz="1800" dirty="0" smtClean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zh-CN" altLang="en-US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  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]=a[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]+</a:t>
            </a:r>
            <a:r>
              <a:rPr lang="en-US" altLang="zh-CN" sz="180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*</a:t>
            </a:r>
            <a:r>
              <a:rPr lang="en-US" altLang="zh-CN" sz="180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r>
              <a:rPr lang="en-US" altLang="zh-CN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180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执行</a:t>
            </a:r>
            <a:r>
              <a:rPr lang="en-US" altLang="zh-CN" sz="180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n-k</a:t>
            </a:r>
            <a:r>
              <a:rPr lang="zh-CN" altLang="en-US" sz="180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次</a:t>
            </a:r>
            <a:endParaRPr lang="en-US" altLang="zh-CN" sz="1800" dirty="0" smtClean="0">
              <a:solidFill>
                <a:srgbClr val="0070C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</a:t>
            </a:r>
            <a:r>
              <a:rPr lang="en-US" altLang="zh-CN" sz="1800" smtClean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fun</a:t>
            </a:r>
            <a:r>
              <a:rPr lang="en-US" altLang="zh-CN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(a</a:t>
            </a:r>
            <a:r>
              <a:rPr lang="zh-CN" altLang="en-US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k+1</a:t>
            </a:r>
            <a:r>
              <a:rPr lang="en-US" altLang="zh-CN" sz="1800" dirty="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);</a:t>
            </a:r>
            <a:endParaRPr lang="en-US" altLang="zh-CN" sz="1800" dirty="0" smtClean="0">
              <a:solidFill>
                <a:srgbClr val="C0000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}</a:t>
            </a:r>
            <a:endParaRPr lang="en-US" altLang="zh-CN" sz="1800" dirty="0" smtClean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}    </a:t>
            </a:r>
            <a:endParaRPr lang="zh-CN" altLang="en-US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1010920" y="1508760"/>
            <a:ext cx="7903845" cy="272415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320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例1：如何在书架上摆放图书？</a:t>
            </a:r>
            <a:endParaRPr lang="zh-CN" altLang="en-US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图书的摆放要使得2个相关操作方便实现：</a:t>
            </a:r>
            <a:endParaRPr lang="zh-CN" altLang="en-US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操作1：新书怎么插入？</a:t>
            </a:r>
            <a:endParaRPr lang="zh-CN" altLang="en-US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操作2：怎么找到某本指定的书？</a:t>
            </a:r>
            <a:endParaRPr lang="zh-CN" altLang="en-US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3" name="Text Box 5"/>
          <p:cNvSpPr txBox="1">
            <a:spLocks noChangeArrowheads="1"/>
          </p:cNvSpPr>
          <p:nvPr/>
        </p:nvSpPr>
        <p:spPr bwMode="auto">
          <a:xfrm>
            <a:off x="571472" y="214290"/>
            <a:ext cx="2138319" cy="434350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zh-CN" altLang="en-US" sz="2200" smtClean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递归算法： </a:t>
            </a:r>
            <a:endParaRPr lang="zh-CN" altLang="en-US" sz="2200" dirty="0">
              <a:solidFill>
                <a:srgbClr val="0000FF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929322" y="5716484"/>
            <a:ext cx="1357322" cy="498598"/>
            <a:chOff x="5929322" y="5665684"/>
            <a:chExt cx="1357322" cy="498598"/>
          </a:xfrm>
        </p:grpSpPr>
        <p:sp>
          <p:nvSpPr>
            <p:cNvPr id="6" name="左箭头 5"/>
            <p:cNvSpPr/>
            <p:nvPr/>
          </p:nvSpPr>
          <p:spPr>
            <a:xfrm>
              <a:off x="5929322" y="5857892"/>
              <a:ext cx="500066" cy="142876"/>
            </a:xfrm>
            <a:prstGeom prst="lef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57950" y="5665684"/>
              <a:ext cx="928694" cy="49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错误</a:t>
              </a:r>
              <a:endPara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71538" y="5286388"/>
            <a:ext cx="5857916" cy="867851"/>
            <a:chOff x="1071538" y="5286388"/>
            <a:chExt cx="5857916" cy="867851"/>
          </a:xfrm>
        </p:grpSpPr>
        <p:sp>
          <p:nvSpPr>
            <p:cNvPr id="9" name="TextBox 8"/>
            <p:cNvSpPr txBox="1"/>
            <p:nvPr/>
          </p:nvSpPr>
          <p:spPr>
            <a:xfrm>
              <a:off x="1071538" y="5715016"/>
              <a:ext cx="4714908" cy="439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200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fun(</a:t>
              </a:r>
              <a:r>
                <a:rPr lang="en-US" altLang="zh-CN" sz="2200" i="1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a</a:t>
              </a:r>
              <a:r>
                <a:rPr lang="zh-CN" altLang="en-US" sz="2200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2200" i="1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zh-CN" altLang="en-US" sz="2200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2200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0)</a:t>
              </a:r>
              <a:r>
                <a:rPr lang="zh-CN" altLang="en-US" sz="22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的空间复杂度为</a:t>
              </a:r>
              <a:r>
                <a:rPr lang="en-US" altLang="zh-CN" sz="22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O(1)</a:t>
              </a:r>
              <a:r>
                <a:rPr lang="zh-CN" altLang="en-US" sz="22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。</a:t>
              </a:r>
              <a:endPara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" name="下箭头 9"/>
            <p:cNvSpPr/>
            <p:nvPr/>
          </p:nvSpPr>
          <p:spPr>
            <a:xfrm>
              <a:off x="3286116" y="5286388"/>
              <a:ext cx="285752" cy="428628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71868" y="5286388"/>
              <a:ext cx="3357586" cy="407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仅仅定义了一个临时变量</a:t>
              </a:r>
              <a:r>
                <a:rPr lang="en-US" altLang="zh-CN" sz="2000" i="1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</a:t>
              </a:r>
              <a:endParaRPr lang="zh-CN" altLang="en-US" sz="20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7158" y="964900"/>
            <a:ext cx="6572296" cy="4178612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44000" bIns="108000" rtlCol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 smtClean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fun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a[]</a:t>
            </a:r>
            <a:r>
              <a:rPr lang="zh-CN" altLang="en-US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n</a:t>
            </a:r>
            <a:r>
              <a:rPr lang="zh-CN" altLang="en-US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k) </a:t>
            </a:r>
            <a:r>
              <a:rPr lang="en-US" altLang="zh-CN" sz="1800" dirty="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dirty="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数组</a:t>
            </a:r>
            <a:r>
              <a:rPr lang="en-US" altLang="zh-CN" sz="1800" dirty="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1800" dirty="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共有</a:t>
            </a:r>
            <a:r>
              <a:rPr lang="en-US" altLang="zh-CN" sz="1800" dirty="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1800" dirty="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个元素</a:t>
            </a:r>
            <a:endParaRPr lang="zh-CN" altLang="en-US" sz="1800" dirty="0" smtClean="0">
              <a:solidFill>
                <a:srgbClr val="0070C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int 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 smtClean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if </a:t>
            </a:r>
            <a:r>
              <a:rPr lang="en-US" altLang="zh-CN" sz="1800" dirty="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(k==n-1)</a:t>
            </a:r>
            <a:endParaRPr lang="en-US" altLang="zh-CN" sz="1800" dirty="0" smtClean="0">
              <a:solidFill>
                <a:srgbClr val="6600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for </a:t>
            </a:r>
            <a:r>
              <a:rPr lang="en-US" altLang="zh-CN" sz="1800" dirty="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err="1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1800" err="1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0;i</a:t>
            </a:r>
            <a:r>
              <a:rPr lang="en-US" altLang="zh-CN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1800" err="1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n;i</a:t>
            </a:r>
            <a:r>
              <a:rPr lang="en-US" altLang="zh-CN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 </a:t>
            </a:r>
            <a:r>
              <a:rPr lang="zh-CN" altLang="en-US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　　  </a:t>
            </a:r>
            <a:endParaRPr lang="zh-CN" altLang="en-US" sz="1800" dirty="0" smtClean="0">
              <a:solidFill>
                <a:srgbClr val="6600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zh-CN" altLang="en-US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 </a:t>
            </a:r>
            <a:r>
              <a:rPr lang="en-US" altLang="zh-CN" sz="1800" err="1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printf</a:t>
            </a:r>
            <a:r>
              <a:rPr lang="en-US" altLang="zh-CN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(“%d\n”</a:t>
            </a:r>
            <a:r>
              <a:rPr lang="zh-CN" altLang="en-US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a[i]);	 </a:t>
            </a:r>
            <a:r>
              <a:rPr lang="en-US" altLang="zh-CN" sz="180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执行</a:t>
            </a:r>
            <a:r>
              <a:rPr lang="en-US" altLang="zh-CN" sz="180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180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次</a:t>
            </a:r>
            <a:endParaRPr lang="en-US" altLang="zh-CN" sz="1800" dirty="0" smtClean="0">
              <a:solidFill>
                <a:srgbClr val="0070C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else</a:t>
            </a:r>
            <a:endParaRPr lang="en-US" altLang="zh-CN" sz="1800" dirty="0" smtClean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{  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for (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k;i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n;i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</a:t>
            </a:r>
            <a:r>
              <a:rPr lang="zh-CN" altLang="en-US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　   </a:t>
            </a:r>
            <a:endParaRPr lang="zh-CN" altLang="en-US" sz="1800" dirty="0" smtClean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zh-CN" altLang="en-US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  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]=a[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]+</a:t>
            </a:r>
            <a:r>
              <a:rPr lang="en-US" altLang="zh-CN" sz="180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*</a:t>
            </a:r>
            <a:r>
              <a:rPr lang="en-US" altLang="zh-CN" sz="180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r>
              <a:rPr lang="en-US" altLang="zh-CN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180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执行</a:t>
            </a:r>
            <a:r>
              <a:rPr lang="en-US" altLang="zh-CN" sz="180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n-k</a:t>
            </a:r>
            <a:r>
              <a:rPr lang="zh-CN" altLang="en-US" sz="1800" smtClean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次</a:t>
            </a:r>
            <a:endParaRPr lang="en-US" altLang="zh-CN" sz="1800" dirty="0" smtClean="0">
              <a:solidFill>
                <a:srgbClr val="0070C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</a:t>
            </a:r>
            <a:r>
              <a:rPr lang="en-US" altLang="zh-CN" sz="1800" smtClean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fun</a:t>
            </a:r>
            <a:r>
              <a:rPr lang="en-US" altLang="zh-CN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(a</a:t>
            </a:r>
            <a:r>
              <a:rPr lang="zh-CN" altLang="en-US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k+1</a:t>
            </a:r>
            <a:r>
              <a:rPr lang="en-US" altLang="zh-CN" sz="1800" dirty="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);</a:t>
            </a:r>
            <a:endParaRPr lang="en-US" altLang="zh-CN" sz="1800" dirty="0" smtClean="0">
              <a:solidFill>
                <a:srgbClr val="C0000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}</a:t>
            </a:r>
            <a:endParaRPr lang="en-US" altLang="zh-CN" sz="1800" dirty="0" smtClean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}    </a:t>
            </a:r>
            <a:endParaRPr lang="zh-CN" altLang="en-US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214282" y="214290"/>
            <a:ext cx="8713788" cy="811632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zh-CN" altLang="en-US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解：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设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fun(</a:t>
            </a:r>
            <a:r>
              <a:rPr lang="en-US" altLang="zh-CN" sz="2200" i="1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0)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的空间为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S(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fun(</a:t>
            </a:r>
            <a:r>
              <a:rPr lang="en-US" altLang="zh-CN" sz="2200" i="1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k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的空间为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S</a:t>
            </a:r>
            <a:r>
              <a:rPr lang="en-US" altLang="zh-CN" sz="2200" baseline="-25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k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 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  S(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n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) = S</a:t>
            </a:r>
            <a:r>
              <a:rPr lang="en-US" altLang="zh-CN" sz="2200" baseline="-250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1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(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n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，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0)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。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06856" name="Text Box 8"/>
          <p:cNvSpPr txBox="1">
            <a:spLocks noChangeArrowheads="1"/>
          </p:cNvSpPr>
          <p:nvPr/>
        </p:nvSpPr>
        <p:spPr bwMode="auto">
          <a:xfrm>
            <a:off x="755650" y="3071810"/>
            <a:ext cx="6840538" cy="1483483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 algn="l"/>
            <a:r>
              <a:rPr lang="zh-CN" altLang="en-US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则： </a:t>
            </a:r>
            <a:endParaRPr lang="en-US" altLang="zh-CN" smtClean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S(</a:t>
            </a:r>
            <a:r>
              <a:rPr lang="en-US" altLang="zh-CN" sz="2000" i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= S</a:t>
            </a:r>
            <a:r>
              <a:rPr lang="en-US" altLang="zh-CN" sz="2000" baseline="-250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i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zh-CN" altLang="en-US" sz="20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0) = 1+S</a:t>
            </a:r>
            <a:r>
              <a:rPr lang="en-US" altLang="zh-CN" sz="2000" baseline="-250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i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zh-CN" altLang="en-US" sz="20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1) = 1+1+S</a:t>
            </a:r>
            <a:r>
              <a:rPr lang="en-US" altLang="zh-CN" sz="2000" baseline="-250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i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zh-CN" altLang="en-US" sz="20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CN" sz="20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= 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… 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1 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+ 1 + 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… 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altLang="zh-CN" sz="20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= O(</a:t>
            </a:r>
            <a:r>
              <a:rPr lang="en-US" altLang="zh-CN" sz="2000" i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CN" sz="20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857488" y="4640263"/>
            <a:ext cx="1584325" cy="649314"/>
            <a:chOff x="2089150" y="4640263"/>
            <a:chExt cx="1584325" cy="649314"/>
          </a:xfrm>
        </p:grpSpPr>
        <p:sp>
          <p:nvSpPr>
            <p:cNvPr id="206857" name="AutoShape 9"/>
            <p:cNvSpPr/>
            <p:nvPr/>
          </p:nvSpPr>
          <p:spPr bwMode="auto">
            <a:xfrm rot="5400000">
              <a:off x="2773363" y="3956050"/>
              <a:ext cx="215900" cy="1584325"/>
            </a:xfrm>
            <a:prstGeom prst="rightBrace">
              <a:avLst>
                <a:gd name="adj1" fmla="val 61152"/>
                <a:gd name="adj2" fmla="val 50000"/>
              </a:avLst>
            </a:prstGeom>
            <a:noFill/>
            <a:ln w="38100">
              <a:solidFill>
                <a:srgbClr val="6600CC"/>
              </a:solidFill>
              <a:rou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6858" name="Text Box 10"/>
            <p:cNvSpPr txBox="1">
              <a:spLocks noChangeArrowheads="1"/>
            </p:cNvSpPr>
            <p:nvPr/>
          </p:nvSpPr>
          <p:spPr bwMode="auto">
            <a:xfrm>
              <a:off x="2479675" y="4886325"/>
              <a:ext cx="792163" cy="403252"/>
            </a:xfrm>
            <a:prstGeom prst="rect">
              <a:avLst/>
            </a:prstGeom>
            <a:noFill/>
            <a:ln w="38100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/>
              <a:r>
                <a:rPr lang="en-US" altLang="zh-CN" sz="2000" i="1" dirty="0">
                  <a:solidFill>
                    <a:srgbClr val="660066"/>
                  </a:solidFill>
                </a:rPr>
                <a:t>n</a:t>
              </a:r>
              <a:r>
                <a:rPr lang="zh-CN" altLang="en-US" sz="2000" dirty="0">
                  <a:solidFill>
                    <a:srgbClr val="660066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个</a:t>
              </a:r>
              <a:r>
                <a:rPr lang="en-US" altLang="zh-CN" sz="2000" dirty="0">
                  <a:solidFill>
                    <a:srgbClr val="660066"/>
                  </a:solidFill>
                </a:rPr>
                <a:t>1</a:t>
              </a:r>
              <a:endParaRPr lang="en-US" altLang="zh-CN" sz="20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10" y="5357826"/>
            <a:ext cx="6286544" cy="43922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所以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调用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fun(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0)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的空间复杂</a:t>
            </a:r>
            <a:r>
              <a:rPr lang="zh-CN" altLang="en-US" sz="22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度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为</a:t>
            </a:r>
            <a:r>
              <a:rPr lang="en-US" altLang="zh-CN" sz="2200" smtClean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O(</a:t>
            </a:r>
            <a:r>
              <a:rPr lang="en-US" altLang="zh-CN" sz="2200" i="1" smtClean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smtClean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57224" y="1177602"/>
            <a:ext cx="5100647" cy="1531654"/>
            <a:chOff x="857224" y="1177602"/>
            <a:chExt cx="5100647" cy="1531654"/>
          </a:xfrm>
        </p:grpSpPr>
        <p:sp>
          <p:nvSpPr>
            <p:cNvPr id="206854" name="Text Box 6"/>
            <p:cNvSpPr txBox="1">
              <a:spLocks noChangeArrowheads="1"/>
            </p:cNvSpPr>
            <p:nvPr/>
          </p:nvSpPr>
          <p:spPr bwMode="auto">
            <a:xfrm>
              <a:off x="1000100" y="1785926"/>
              <a:ext cx="4957771" cy="92333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lIns="180000">
              <a:spAutoFit/>
            </a:bodyPr>
            <a:lstStyle/>
            <a:p>
              <a:pPr algn="l"/>
              <a:r>
                <a:rPr lang="en-US" altLang="zh-CN" sz="20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S</a:t>
              </a:r>
              <a:r>
                <a:rPr lang="en-US" altLang="zh-CN" sz="2000" baseline="-250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1</a:t>
              </a:r>
              <a:r>
                <a:rPr lang="en-US" altLang="zh-CN" sz="20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(</a:t>
              </a:r>
              <a:r>
                <a:rPr lang="en-US" altLang="zh-CN" sz="2000" i="1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zh-CN" altLang="en-US" sz="20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2000" i="1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k</a:t>
              </a:r>
              <a:r>
                <a:rPr lang="en-US" altLang="zh-CN" sz="20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) = 1</a:t>
              </a:r>
              <a:r>
                <a:rPr lang="en-US" altLang="zh-CN" sz="20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	</a:t>
              </a:r>
              <a:r>
                <a:rPr lang="en-US" altLang="zh-CN" sz="2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	</a:t>
              </a:r>
              <a:r>
                <a:rPr lang="en-US" altLang="zh-CN" sz="20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 </a:t>
              </a:r>
              <a:r>
                <a:rPr lang="zh-CN" altLang="en-US" sz="2000" smtClean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当</a:t>
              </a:r>
              <a:r>
                <a:rPr lang="en-US" altLang="zh-CN" sz="2000" i="1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k</a:t>
              </a:r>
              <a:r>
                <a:rPr lang="en-US" altLang="zh-CN" sz="2000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=</a:t>
              </a:r>
              <a:r>
                <a:rPr lang="en-US" altLang="zh-CN" sz="2000" i="1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-1</a:t>
              </a:r>
              <a:r>
                <a:rPr lang="zh-CN" altLang="en-US" sz="2000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时</a:t>
              </a:r>
              <a:endParaRPr lang="zh-CN" altLang="en-US" sz="20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/>
              <a:r>
                <a:rPr lang="en-US" altLang="zh-CN" sz="2000" err="1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S</a:t>
              </a:r>
              <a:r>
                <a:rPr lang="en-US" altLang="zh-CN" sz="2000" baseline="-25000" err="1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1</a:t>
              </a:r>
              <a:r>
                <a:rPr lang="en-US" altLang="zh-CN" sz="2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(</a:t>
              </a:r>
              <a:r>
                <a:rPr lang="en-US" altLang="zh-CN" sz="2000" i="1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k</a:t>
              </a:r>
              <a:r>
                <a:rPr lang="en-US" altLang="zh-CN" sz="20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) = 1+S</a:t>
              </a:r>
              <a:r>
                <a:rPr lang="en-US" altLang="zh-CN" sz="2000" baseline="-250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1</a:t>
              </a:r>
              <a:r>
                <a:rPr lang="en-US" altLang="zh-CN" sz="20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(</a:t>
              </a:r>
              <a:r>
                <a:rPr lang="en-US" altLang="zh-CN" sz="2000" i="1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zh-CN" altLang="en-US" sz="20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2000" i="1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k</a:t>
              </a:r>
              <a:r>
                <a:rPr lang="en-US" altLang="zh-CN" sz="20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+1</a:t>
              </a:r>
              <a:r>
                <a:rPr lang="en-US" altLang="zh-CN" sz="20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)</a:t>
              </a:r>
              <a:r>
                <a:rPr lang="en-US" altLang="zh-CN" sz="2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	</a:t>
              </a:r>
              <a:r>
                <a:rPr lang="en-US" altLang="zh-CN" sz="20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 </a:t>
              </a:r>
              <a:r>
                <a:rPr lang="zh-CN" altLang="en-US" sz="2000" smtClean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其</a:t>
              </a:r>
              <a:r>
                <a:rPr lang="zh-CN" altLang="en-US" sz="2000" dirty="0" smtClean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他</a:t>
              </a:r>
              <a:r>
                <a:rPr lang="zh-CN" altLang="en-US" sz="2000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情况</a:t>
              </a:r>
              <a:endParaRPr lang="zh-CN" altLang="en-US" sz="20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57224" y="1177602"/>
              <a:ext cx="3500462" cy="439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2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由</a:t>
              </a:r>
              <a:r>
                <a:rPr lang="en-US" altLang="zh-CN" sz="22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fun()</a:t>
              </a:r>
              <a:r>
                <a:rPr lang="zh-CN" altLang="en-US" sz="22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递归算法可知：</a:t>
              </a:r>
              <a:endParaRPr lang="zh-CN" altLang="en-US" sz="22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206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206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206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6" dur="80"/>
                                        <p:tgtEl>
                                          <p:spTgt spid="206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" dur="80"/>
                                        <p:tgtEl>
                                          <p:spTgt spid="206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80"/>
                                        <p:tgtEl>
                                          <p:spTgt spid="206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206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206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206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99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exiuims.tsci.com.cn/newsImg/2014-12-17/441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789293" y="2376066"/>
            <a:ext cx="4782971" cy="185738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503673" y="4519206"/>
            <a:ext cx="3571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大数据：如何组织？如何处理？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左弧形箭头 6"/>
          <p:cNvSpPr/>
          <p:nvPr/>
        </p:nvSpPr>
        <p:spPr>
          <a:xfrm>
            <a:off x="2289359" y="4304892"/>
            <a:ext cx="214314" cy="428628"/>
          </a:xfrm>
          <a:prstGeom prst="curv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Rectangle 6" descr="新闻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1966897" y="508296"/>
            <a:ext cx="4429156" cy="5835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小结</a:t>
            </a:r>
            <a:endParaRPr lang="zh-CN" altLang="en-US" sz="32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1570" y="1675836"/>
            <a:ext cx="6072230" cy="3478530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16000" tIns="216000" rIns="216000" bIns="216000" rtlCol="0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200" smtClean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1、数据对象在计算机中的组织方式</a:t>
            </a:r>
            <a:endParaRPr lang="zh-CN" altLang="en-US" sz="2200" smtClean="0">
              <a:solidFill>
                <a:srgbClr val="00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200" smtClean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200" smtClean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逻辑结构</a:t>
            </a:r>
            <a:endParaRPr lang="zh-CN" altLang="en-US" sz="2200" smtClean="0">
              <a:solidFill>
                <a:srgbClr val="00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200" smtClean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200" smtClean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物理存储结构</a:t>
            </a:r>
            <a:endParaRPr lang="zh-CN" altLang="en-US" sz="2200" smtClean="0">
              <a:solidFill>
                <a:srgbClr val="00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200" smtClean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2、数据对象必定与一系列加在其上的操作相关联</a:t>
            </a:r>
            <a:endParaRPr lang="zh-CN" altLang="en-US" sz="2200" smtClean="0">
              <a:solidFill>
                <a:srgbClr val="00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200" smtClean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3、完成这些操作所用的方法就是算法</a:t>
            </a:r>
            <a:endParaRPr lang="zh-CN" altLang="en-US" sz="2200" smtClean="0">
              <a:solidFill>
                <a:srgbClr val="00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1142976" y="571480"/>
            <a:ext cx="4000528" cy="460375"/>
          </a:xfrm>
          <a:prstGeom prst="rect">
            <a:avLst/>
          </a:prstGeom>
          <a:solidFill>
            <a:srgbClr val="6600CC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数据结构是什么？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Oval 8"/>
          <p:cNvSpPr>
            <a:spLocks noChangeAspect="1" noChangeArrowheads="1"/>
          </p:cNvSpPr>
          <p:nvPr/>
        </p:nvSpPr>
        <p:spPr bwMode="auto">
          <a:xfrm>
            <a:off x="71406" y="385822"/>
            <a:ext cx="857256" cy="852413"/>
          </a:xfrm>
          <a:prstGeom prst="ellipse">
            <a:avLst/>
          </a:prstGeom>
          <a:gradFill rotWithShape="0">
            <a:gsLst>
              <a:gs pos="0">
                <a:srgbClr val="00CCFF"/>
              </a:gs>
              <a:gs pos="100000">
                <a:srgbClr val="00CCFF">
                  <a:gamma/>
                  <a:shade val="46275"/>
                  <a:invGamma/>
                </a:srgbClr>
              </a:gs>
            </a:gsLst>
            <a:lin ang="2700000" scaled="1"/>
          </a:gradFill>
          <a:ln w="3175">
            <a:noFill/>
            <a:round/>
          </a:ln>
          <a:effectLst>
            <a:outerShdw dist="89803" dir="2700000" algn="ctr" rotWithShape="0">
              <a:srgbClr val="020202">
                <a:alpha val="50000"/>
              </a:srgbClr>
            </a:outerShdw>
          </a:effectLst>
        </p:spPr>
        <p:txBody>
          <a:bodyPr wrap="none" lIns="98956" tIns="49478" rIns="98956" bIns="49478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Oval 9"/>
          <p:cNvSpPr>
            <a:spLocks noChangeAspect="1" noChangeArrowheads="1"/>
          </p:cNvSpPr>
          <p:nvPr/>
        </p:nvSpPr>
        <p:spPr bwMode="auto">
          <a:xfrm>
            <a:off x="122237" y="436366"/>
            <a:ext cx="755594" cy="751325"/>
          </a:xfrm>
          <a:prstGeom prst="ellipse">
            <a:avLst/>
          </a:prstGeom>
          <a:gradFill rotWithShape="0">
            <a:gsLst>
              <a:gs pos="0">
                <a:srgbClr val="00CCFF">
                  <a:gamma/>
                  <a:shade val="46275"/>
                  <a:invGamma/>
                </a:srgbClr>
              </a:gs>
              <a:gs pos="100000">
                <a:srgbClr val="00CCFF"/>
              </a:gs>
            </a:gsLst>
            <a:lin ang="2700000" scaled="1"/>
          </a:gradFill>
          <a:ln w="3175">
            <a:noFill/>
            <a:round/>
          </a:ln>
          <a:effectLst/>
        </p:spPr>
        <p:txBody>
          <a:bodyPr wrap="none" lIns="91435" tIns="45718" rIns="91435" bIns="45718" anchor="ctr"/>
          <a:lstStyle/>
          <a:p>
            <a:pPr algn="ctr">
              <a:defRPr/>
            </a:pPr>
            <a:r>
              <a:rPr lang="en-AU" sz="2800" b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1</a:t>
            </a:r>
            <a:endParaRPr lang="en-AU" sz="2800" b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72296" y="2231446"/>
            <a:ext cx="2000232" cy="822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smtClean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基本数据组织和数据处理方法</a:t>
            </a:r>
            <a:endParaRPr lang="zh-CN" altLang="en-US" sz="2000"/>
          </a:p>
        </p:txBody>
      </p:sp>
      <p:sp>
        <p:nvSpPr>
          <p:cNvPr id="8" name="右大括号 7"/>
          <p:cNvSpPr/>
          <p:nvPr/>
        </p:nvSpPr>
        <p:spPr>
          <a:xfrm>
            <a:off x="6357982" y="1588504"/>
            <a:ext cx="288000" cy="2412000"/>
          </a:xfrm>
          <a:prstGeom prst="rightBrace">
            <a:avLst/>
          </a:prstGeom>
          <a:ln w="38100">
            <a:solidFill>
              <a:srgbClr val="FF339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80"/>
                            </p:stCondLst>
                            <p:childTnLst>
                              <p:par>
                                <p:cTn id="11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20"/>
                            </p:stCondLst>
                            <p:childTnLst>
                              <p:par>
                                <p:cTn id="17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40"/>
                            </p:stCondLst>
                            <p:childTnLst>
                              <p:par>
                                <p:cTn id="23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8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8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8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60"/>
                            </p:stCondLst>
                            <p:childTnLst>
                              <p:par>
                                <p:cTn id="29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8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8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8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28" name="Text Box 12"/>
          <p:cNvSpPr txBox="1">
            <a:spLocks noChangeArrowheads="1"/>
          </p:cNvSpPr>
          <p:nvPr/>
        </p:nvSpPr>
        <p:spPr bwMode="auto">
          <a:xfrm>
            <a:off x="1000100" y="571480"/>
            <a:ext cx="7215238" cy="460375"/>
          </a:xfrm>
          <a:prstGeom prst="rect">
            <a:avLst/>
          </a:prstGeom>
          <a:solidFill>
            <a:srgbClr val="6600CC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算法及其特点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Oval 8"/>
          <p:cNvSpPr>
            <a:spLocks noChangeAspect="1" noChangeArrowheads="1"/>
          </p:cNvSpPr>
          <p:nvPr/>
        </p:nvSpPr>
        <p:spPr bwMode="auto">
          <a:xfrm>
            <a:off x="71406" y="385822"/>
            <a:ext cx="857256" cy="852413"/>
          </a:xfrm>
          <a:prstGeom prst="ellipse">
            <a:avLst/>
          </a:prstGeom>
          <a:gradFill rotWithShape="0">
            <a:gsLst>
              <a:gs pos="0">
                <a:srgbClr val="00CCFF"/>
              </a:gs>
              <a:gs pos="100000">
                <a:srgbClr val="00CCFF">
                  <a:gamma/>
                  <a:shade val="46275"/>
                  <a:invGamma/>
                </a:srgbClr>
              </a:gs>
            </a:gsLst>
            <a:lin ang="2700000" scaled="1"/>
          </a:gradFill>
          <a:ln w="3175">
            <a:noFill/>
            <a:round/>
          </a:ln>
          <a:effectLst>
            <a:outerShdw dist="89803" dir="2700000" algn="ctr" rotWithShape="0">
              <a:srgbClr val="020202">
                <a:alpha val="50000"/>
              </a:srgbClr>
            </a:outerShdw>
          </a:effectLst>
        </p:spPr>
        <p:txBody>
          <a:bodyPr wrap="none" lIns="98956" tIns="49478" rIns="98956" bIns="49478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0" name="Oval 9"/>
          <p:cNvSpPr>
            <a:spLocks noChangeAspect="1" noChangeArrowheads="1"/>
          </p:cNvSpPr>
          <p:nvPr/>
        </p:nvSpPr>
        <p:spPr bwMode="auto">
          <a:xfrm>
            <a:off x="122237" y="436366"/>
            <a:ext cx="755594" cy="751325"/>
          </a:xfrm>
          <a:prstGeom prst="ellipse">
            <a:avLst/>
          </a:prstGeom>
          <a:gradFill rotWithShape="0">
            <a:gsLst>
              <a:gs pos="0">
                <a:srgbClr val="00CCFF">
                  <a:gamma/>
                  <a:shade val="46275"/>
                  <a:invGamma/>
                </a:srgbClr>
              </a:gs>
              <a:gs pos="100000">
                <a:srgbClr val="00CCFF"/>
              </a:gs>
            </a:gsLst>
            <a:lin ang="2700000" scaled="1"/>
          </a:gradFill>
          <a:ln w="3175">
            <a:noFill/>
            <a:round/>
          </a:ln>
          <a:effectLst/>
        </p:spPr>
        <p:txBody>
          <a:bodyPr wrap="none" lIns="91435" tIns="45718" rIns="91435" bIns="45718" anchor="ctr"/>
          <a:lstStyle/>
          <a:p>
            <a:pPr algn="ctr">
              <a:defRPr/>
            </a:pPr>
            <a:r>
              <a:rPr lang="en-AU" sz="2800" b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2</a:t>
            </a:r>
            <a:endParaRPr lang="en-AU" sz="2800" b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Box 12"/>
          <p:cNvSpPr txBox="1">
            <a:spLocks noChangeArrowheads="1"/>
          </p:cNvSpPr>
          <p:nvPr/>
        </p:nvSpPr>
        <p:spPr bwMode="auto">
          <a:xfrm>
            <a:off x="1428728" y="380979"/>
            <a:ext cx="5715040" cy="460375"/>
          </a:xfrm>
          <a:prstGeom prst="rect">
            <a:avLst/>
          </a:prstGeom>
          <a:solidFill>
            <a:srgbClr val="6600CC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算法分析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Oval 8"/>
          <p:cNvSpPr>
            <a:spLocks noChangeAspect="1" noChangeArrowheads="1"/>
          </p:cNvSpPr>
          <p:nvPr/>
        </p:nvSpPr>
        <p:spPr bwMode="auto">
          <a:xfrm>
            <a:off x="428596" y="195320"/>
            <a:ext cx="857256" cy="852413"/>
          </a:xfrm>
          <a:prstGeom prst="ellipse">
            <a:avLst/>
          </a:prstGeom>
          <a:gradFill rotWithShape="0">
            <a:gsLst>
              <a:gs pos="0">
                <a:srgbClr val="00CCFF"/>
              </a:gs>
              <a:gs pos="100000">
                <a:srgbClr val="00CCFF">
                  <a:gamma/>
                  <a:shade val="46275"/>
                  <a:invGamma/>
                </a:srgbClr>
              </a:gs>
            </a:gsLst>
            <a:lin ang="2700000" scaled="1"/>
          </a:gradFill>
          <a:ln w="3175">
            <a:noFill/>
            <a:round/>
          </a:ln>
          <a:effectLst>
            <a:outerShdw dist="89803" dir="2700000" algn="ctr" rotWithShape="0">
              <a:srgbClr val="020202">
                <a:alpha val="50000"/>
              </a:srgbClr>
            </a:outerShdw>
          </a:effectLst>
        </p:spPr>
        <p:txBody>
          <a:bodyPr wrap="none" lIns="98956" tIns="49478" rIns="98956" bIns="49478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0" name="Oval 9"/>
          <p:cNvSpPr>
            <a:spLocks noChangeAspect="1" noChangeArrowheads="1"/>
          </p:cNvSpPr>
          <p:nvPr/>
        </p:nvSpPr>
        <p:spPr bwMode="auto">
          <a:xfrm>
            <a:off x="479427" y="245864"/>
            <a:ext cx="755594" cy="751325"/>
          </a:xfrm>
          <a:prstGeom prst="ellipse">
            <a:avLst/>
          </a:prstGeom>
          <a:gradFill rotWithShape="0">
            <a:gsLst>
              <a:gs pos="0">
                <a:srgbClr val="00CCFF">
                  <a:gamma/>
                  <a:shade val="46275"/>
                  <a:invGamma/>
                </a:srgbClr>
              </a:gs>
              <a:gs pos="100000">
                <a:srgbClr val="00CCFF"/>
              </a:gs>
            </a:gsLst>
            <a:lin ang="2700000" scaled="1"/>
          </a:gradFill>
          <a:ln w="3175">
            <a:noFill/>
            <a:round/>
          </a:ln>
          <a:effectLst/>
        </p:spPr>
        <p:txBody>
          <a:bodyPr wrap="none" lIns="91435" tIns="45718" rIns="91435" bIns="45718" anchor="ctr"/>
          <a:lstStyle/>
          <a:p>
            <a:pPr algn="ctr">
              <a:defRPr/>
            </a:pPr>
            <a:r>
              <a:rPr lang="en-AU" sz="28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3</a:t>
            </a:r>
            <a:endParaRPr lang="en-AU" sz="2800" b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2910" y="1648122"/>
            <a:ext cx="8143932" cy="197866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p>
            <a:pPr marL="457200" indent="-457200" algn="l">
              <a:lnSpc>
                <a:spcPts val="3200"/>
              </a:lnSpc>
            </a:pPr>
            <a:r>
              <a:rPr lang="zh-CN" altLang="en-US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时间复杂度</a:t>
            </a:r>
            <a:endParaRPr lang="zh-CN" altLang="en-US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l" eaLnBrk="1" latinLnBrk="0" hangingPunct="1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180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与输入状态无关</a:t>
            </a:r>
            <a:endParaRPr lang="zh-CN" altLang="en-US" sz="1800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l" eaLnBrk="1" latinLnBrk="0" hangingPunct="1">
              <a:lnSpc>
                <a:spcPct val="100000"/>
              </a:lnSpc>
              <a:spcBef>
                <a:spcPts val="0"/>
              </a:spcBef>
            </a:pPr>
            <a:r>
              <a:rPr lang="zh-CN" altLang="en-US" sz="180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180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180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递归与非递归</a:t>
            </a:r>
            <a:endParaRPr lang="zh-CN" altLang="en-US" sz="1800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l" eaLnBrk="1" latinLnBrk="0" hangingPunct="1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180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与输入状态相关</a:t>
            </a:r>
            <a:endParaRPr lang="zh-CN" altLang="en-US" sz="1800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l" eaLnBrk="1" latinLnBrk="0" hangingPunct="1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   </a:t>
            </a:r>
            <a:r>
              <a:rPr lang="zh-CN" altLang="en-US" sz="180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最好、最坏、平均</a:t>
            </a:r>
            <a:endParaRPr lang="zh-CN" altLang="en-US" sz="1800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l" eaLnBrk="1" latinLnBrk="0" hangingPunct="1">
              <a:lnSpc>
                <a:spcPct val="100000"/>
              </a:lnSpc>
              <a:spcBef>
                <a:spcPts val="0"/>
              </a:spcBef>
            </a:pPr>
            <a:r>
              <a:rPr lang="zh-CN" altLang="en-US" sz="240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空间复杂度</a:t>
            </a:r>
            <a:endParaRPr lang="zh-CN" altLang="en-US" b="1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285728"/>
            <a:ext cx="8215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mtClean="0">
                <a:latin typeface="楷体" panose="02010609060101010101" pitchFamily="49" charset="-122"/>
                <a:ea typeface="楷体" panose="02010609060101010101" pitchFamily="49" charset="-122"/>
              </a:rPr>
              <a:t>    同一求解问题通常有多种实现算法，通过</a:t>
            </a:r>
            <a:r>
              <a:rPr lang="zh-CN" altLang="en-US" smtClean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时间复杂度与空间复杂度的分析，找出</a:t>
            </a:r>
            <a:r>
              <a:rPr lang="zh-CN" altLang="en-US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最好的</a:t>
            </a:r>
            <a:r>
              <a:rPr lang="zh-CN" altLang="en-US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实现算法</a:t>
            </a:r>
            <a:r>
              <a:rPr lang="zh-CN" altLang="en-US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1357298"/>
            <a:ext cx="3571900" cy="430887"/>
          </a:xfrm>
          <a:prstGeom prst="rect">
            <a:avLst/>
          </a:prstGeom>
          <a:noFill/>
        </p:spPr>
        <p:txBody>
          <a:bodyPr wrap="square" numCol="2" rtlCol="0" anchor="t">
            <a:spAutoFit/>
          </a:bodyPr>
          <a:lstStyle/>
          <a:p>
            <a:pPr algn="l" fontAlgn="ctr" latinLnBrk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例如，求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 + 2 +  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anose="05050102010706020507"/>
              </a:rPr>
              <a:t>… 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Symbol" panose="05050102010706020507"/>
              </a:rPr>
              <a:t> 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Symbol" panose="05050102010706020507"/>
              </a:rPr>
              <a:t>n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Symbol" panose="05050102010706020507"/>
              </a:rPr>
              <a:t>。</a:t>
            </a:r>
            <a:endParaRPr lang="zh-CN" altLang="en-US" sz="220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8662" y="2518658"/>
            <a:ext cx="3143272" cy="2349256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88000" tIns="216000" rIns="288000" bIns="108000" rtlCol="0">
            <a:spAutoFit/>
          </a:bodyPr>
          <a:lstStyle/>
          <a:p>
            <a:pPr algn="l"/>
            <a:r>
              <a:rPr lang="en-US" altLang="zh-CN" sz="1800" smtClean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fun1</a:t>
            </a:r>
            <a:r>
              <a:rPr lang="en-US" altLang="zh-CN" sz="1800" smtClean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(int n)</a:t>
            </a:r>
            <a:endParaRPr lang="en-US" altLang="zh-CN" sz="1800" smtClean="0">
              <a:solidFill>
                <a:srgbClr val="00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smtClean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{  int i</a:t>
            </a:r>
            <a:r>
              <a:rPr lang="zh-CN" altLang="en-US" sz="1800" smtClean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s=0;</a:t>
            </a:r>
            <a:endParaRPr lang="en-US" altLang="zh-CN" sz="1800" smtClean="0">
              <a:solidFill>
                <a:srgbClr val="00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smtClean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for (i=1;i&lt;=n;i++)</a:t>
            </a:r>
            <a:endParaRPr lang="en-US" altLang="zh-CN" sz="1800" smtClean="0">
              <a:solidFill>
                <a:srgbClr val="00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smtClean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 s+=i;</a:t>
            </a:r>
            <a:endParaRPr lang="en-US" altLang="zh-CN" sz="1800" smtClean="0">
              <a:solidFill>
                <a:srgbClr val="00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smtClean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return s;</a:t>
            </a:r>
            <a:endParaRPr lang="en-US" altLang="zh-CN" sz="1800" smtClean="0">
              <a:solidFill>
                <a:srgbClr val="00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smtClean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}</a:t>
            </a:r>
            <a:endParaRPr lang="zh-CN" altLang="en-US" sz="1800">
              <a:solidFill>
                <a:srgbClr val="00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3438" y="2551411"/>
            <a:ext cx="3143272" cy="1629059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88000" tIns="216000" rIns="288000" bIns="108000" rtlCol="0">
            <a:spAutoFit/>
          </a:bodyPr>
          <a:lstStyle/>
          <a:p>
            <a:pPr algn="l"/>
            <a:r>
              <a:rPr lang="en-US" altLang="zh-CN" sz="1800" smtClean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int </a:t>
            </a:r>
            <a:r>
              <a:rPr lang="en-US" altLang="zh-CN" sz="18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fun2</a:t>
            </a:r>
            <a:r>
              <a:rPr lang="en-US" altLang="zh-CN" sz="1800" smtClean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(int n)</a:t>
            </a:r>
            <a:endParaRPr lang="en-US" altLang="zh-CN" sz="1800" smtClean="0">
              <a:solidFill>
                <a:srgbClr val="00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smtClean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{ </a:t>
            </a:r>
            <a:endParaRPr lang="en-US" altLang="zh-CN" sz="1800" smtClean="0">
              <a:solidFill>
                <a:srgbClr val="00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smtClean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return (n+1)*n/2;</a:t>
            </a:r>
            <a:endParaRPr lang="en-US" altLang="zh-CN" sz="1800" smtClean="0">
              <a:solidFill>
                <a:srgbClr val="00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smtClean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}</a:t>
            </a:r>
            <a:endParaRPr lang="zh-CN" altLang="en-US" sz="1800">
              <a:solidFill>
                <a:srgbClr val="00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28728" y="2000240"/>
            <a:ext cx="1571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</a:t>
            </a:r>
            <a:r>
              <a:rPr lang="en-US" altLang="zh-CN" sz="2000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000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endParaRPr lang="zh-CN" altLang="en-US" sz="2000">
              <a:solidFill>
                <a:srgbClr val="FF3399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43570" y="2000240"/>
            <a:ext cx="1571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</a:t>
            </a:r>
            <a:r>
              <a:rPr lang="en-US" altLang="zh-CN" sz="2000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zh-CN" altLang="en-US" sz="2000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endParaRPr lang="zh-CN" altLang="en-US" sz="2000">
              <a:solidFill>
                <a:srgbClr val="FF3399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14678" y="5786454"/>
            <a:ext cx="2500330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mtClean="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</a:t>
            </a:r>
            <a:r>
              <a:rPr lang="en-US" altLang="zh-CN" smtClean="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zh-CN" altLang="en-US" smtClean="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好于算法</a:t>
            </a:r>
            <a:r>
              <a:rPr lang="en-US" altLang="zh-CN" smtClean="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endParaRPr lang="zh-CN" altLang="en-US">
              <a:solidFill>
                <a:srgbClr val="6600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4286248" y="5000636"/>
            <a:ext cx="214314" cy="571504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0" y="5143512"/>
            <a:ext cx="135732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smtClean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算法分析</a:t>
            </a:r>
            <a:endParaRPr lang="zh-CN" altLang="en-US" sz="180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785786" y="2214554"/>
            <a:ext cx="3643338" cy="2786082"/>
          </a:xfrm>
          <a:prstGeom prst="roundRect">
            <a:avLst/>
          </a:prstGeom>
          <a:blipFill>
            <a:blip r:embed="rId1" cstate="print"/>
            <a:tile tx="0" ty="0" sx="100000" sy="100000" flip="none" algn="tl"/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85786" y="1428736"/>
            <a:ext cx="7072362" cy="461665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00000"/>
              </a:lnSpc>
            </a:pPr>
            <a:r>
              <a:rPr lang="zh-CN" altLang="en-US" b="1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/>
              </a:rPr>
              <a:t>  理解各种</a:t>
            </a:r>
            <a:r>
              <a:rPr lang="zh-CN" altLang="en-US" b="1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数据结构的逻辑特性和存储结构设计。</a:t>
            </a:r>
            <a:endParaRPr lang="zh-CN" altLang="en-US" b="1" dirty="0" smtClean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Oval 8"/>
          <p:cNvSpPr>
            <a:spLocks noChangeAspect="1" noChangeArrowheads="1"/>
          </p:cNvSpPr>
          <p:nvPr/>
        </p:nvSpPr>
        <p:spPr bwMode="auto">
          <a:xfrm>
            <a:off x="428596" y="385822"/>
            <a:ext cx="857256" cy="852413"/>
          </a:xfrm>
          <a:prstGeom prst="ellipse">
            <a:avLst/>
          </a:prstGeom>
          <a:gradFill rotWithShape="0">
            <a:gsLst>
              <a:gs pos="0">
                <a:srgbClr val="00CCFF"/>
              </a:gs>
              <a:gs pos="100000">
                <a:srgbClr val="00CCFF">
                  <a:gamma/>
                  <a:shade val="46275"/>
                  <a:invGamma/>
                </a:srgbClr>
              </a:gs>
            </a:gsLst>
            <a:lin ang="2700000" scaled="1"/>
          </a:gradFill>
          <a:ln w="3175">
            <a:noFill/>
            <a:round/>
          </a:ln>
          <a:effectLst>
            <a:outerShdw dist="89803" dir="2700000" algn="ctr" rotWithShape="0">
              <a:srgbClr val="020202">
                <a:alpha val="50000"/>
              </a:srgbClr>
            </a:outerShdw>
          </a:effectLst>
        </p:spPr>
        <p:txBody>
          <a:bodyPr wrap="none" lIns="98956" tIns="49478" rIns="98956" bIns="49478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Oval 9"/>
          <p:cNvSpPr>
            <a:spLocks noChangeAspect="1" noChangeArrowheads="1"/>
          </p:cNvSpPr>
          <p:nvPr/>
        </p:nvSpPr>
        <p:spPr bwMode="auto">
          <a:xfrm>
            <a:off x="479427" y="436366"/>
            <a:ext cx="755594" cy="751325"/>
          </a:xfrm>
          <a:prstGeom prst="ellipse">
            <a:avLst/>
          </a:prstGeom>
          <a:gradFill rotWithShape="0">
            <a:gsLst>
              <a:gs pos="0">
                <a:srgbClr val="00CCFF">
                  <a:gamma/>
                  <a:shade val="46275"/>
                  <a:invGamma/>
                </a:srgbClr>
              </a:gs>
              <a:gs pos="100000">
                <a:srgbClr val="00CCFF"/>
              </a:gs>
            </a:gsLst>
            <a:lin ang="2700000" scaled="1"/>
          </a:gradFill>
          <a:ln w="3175">
            <a:noFill/>
            <a:round/>
          </a:ln>
          <a:effectLst/>
        </p:spPr>
        <p:txBody>
          <a:bodyPr wrap="none" lIns="91435" tIns="45718" rIns="91435" bIns="45718" anchor="ctr"/>
          <a:lstStyle/>
          <a:p>
            <a:pPr algn="ctr">
              <a:defRPr/>
            </a:pPr>
            <a:r>
              <a:rPr lang="en-US" altLang="en-AU" sz="28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4</a:t>
            </a:r>
            <a:endParaRPr lang="en-US" altLang="en-AU" sz="2800" b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1500166" y="567177"/>
            <a:ext cx="3929090" cy="461665"/>
          </a:xfrm>
          <a:prstGeom prst="rect">
            <a:avLst/>
          </a:prstGeom>
          <a:solidFill>
            <a:srgbClr val="6600CC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“数据结构”</a:t>
            </a:r>
            <a:r>
              <a:rPr lang="zh-CN" altLang="en-US" b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的学习方法</a:t>
            </a:r>
            <a:endParaRPr lang="zh-CN" altLang="en-US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142976" y="2500306"/>
            <a:ext cx="1285884" cy="468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线性表</a:t>
            </a:r>
            <a:endParaRPr lang="zh-CN" altLang="en-US" sz="2000"/>
          </a:p>
        </p:txBody>
      </p:sp>
      <p:sp>
        <p:nvSpPr>
          <p:cNvPr id="20" name="圆角矩形 19"/>
          <p:cNvSpPr/>
          <p:nvPr/>
        </p:nvSpPr>
        <p:spPr>
          <a:xfrm>
            <a:off x="1142976" y="3071810"/>
            <a:ext cx="1285884" cy="468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栈</a:t>
            </a:r>
            <a:endParaRPr lang="zh-CN" altLang="en-US" sz="2000"/>
          </a:p>
        </p:txBody>
      </p:sp>
      <p:sp>
        <p:nvSpPr>
          <p:cNvPr id="21" name="圆角矩形 20"/>
          <p:cNvSpPr/>
          <p:nvPr/>
        </p:nvSpPr>
        <p:spPr>
          <a:xfrm>
            <a:off x="1142976" y="3675380"/>
            <a:ext cx="1285884" cy="468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队列</a:t>
            </a:r>
            <a:endParaRPr lang="zh-CN" altLang="en-US" sz="2000"/>
          </a:p>
        </p:txBody>
      </p:sp>
      <p:sp>
        <p:nvSpPr>
          <p:cNvPr id="22" name="圆角矩形 21"/>
          <p:cNvSpPr/>
          <p:nvPr/>
        </p:nvSpPr>
        <p:spPr>
          <a:xfrm>
            <a:off x="1142976" y="4246884"/>
            <a:ext cx="1285884" cy="468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串</a:t>
            </a:r>
            <a:endParaRPr lang="zh-CN" altLang="en-US" sz="2000"/>
          </a:p>
        </p:txBody>
      </p:sp>
      <p:sp>
        <p:nvSpPr>
          <p:cNvPr id="23" name="圆角矩形 22"/>
          <p:cNvSpPr/>
          <p:nvPr/>
        </p:nvSpPr>
        <p:spPr>
          <a:xfrm>
            <a:off x="2786050" y="2500306"/>
            <a:ext cx="1285884" cy="468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数组</a:t>
            </a:r>
            <a:endParaRPr lang="zh-CN" altLang="en-US" sz="2000"/>
          </a:p>
        </p:txBody>
      </p:sp>
      <p:sp>
        <p:nvSpPr>
          <p:cNvPr id="24" name="圆角矩形 23"/>
          <p:cNvSpPr/>
          <p:nvPr/>
        </p:nvSpPr>
        <p:spPr>
          <a:xfrm>
            <a:off x="2786050" y="3071810"/>
            <a:ext cx="1285884" cy="468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树</a:t>
            </a:r>
            <a:endParaRPr lang="zh-CN" altLang="en-US" sz="2000"/>
          </a:p>
        </p:txBody>
      </p:sp>
      <p:sp>
        <p:nvSpPr>
          <p:cNvPr id="25" name="圆角矩形 24"/>
          <p:cNvSpPr/>
          <p:nvPr/>
        </p:nvSpPr>
        <p:spPr>
          <a:xfrm>
            <a:off x="2786050" y="3675380"/>
            <a:ext cx="1285884" cy="468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二叉树</a:t>
            </a:r>
            <a:endParaRPr lang="zh-CN" altLang="en-US" sz="2000"/>
          </a:p>
        </p:txBody>
      </p:sp>
      <p:sp>
        <p:nvSpPr>
          <p:cNvPr id="26" name="圆角矩形 25"/>
          <p:cNvSpPr/>
          <p:nvPr/>
        </p:nvSpPr>
        <p:spPr>
          <a:xfrm>
            <a:off x="2786050" y="4246884"/>
            <a:ext cx="1285884" cy="468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endParaRPr lang="zh-CN" altLang="en-US" sz="2000"/>
          </a:p>
        </p:txBody>
      </p:sp>
      <p:sp>
        <p:nvSpPr>
          <p:cNvPr id="28" name="矩形 27"/>
          <p:cNvSpPr/>
          <p:nvPr/>
        </p:nvSpPr>
        <p:spPr>
          <a:xfrm>
            <a:off x="5000628" y="2714620"/>
            <a:ext cx="1643074" cy="4286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zh-CN" altLang="en-US" sz="200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逻辑特性</a:t>
            </a:r>
            <a:endParaRPr lang="zh-CN" altLang="en-US" sz="2000"/>
          </a:p>
        </p:txBody>
      </p:sp>
      <p:sp>
        <p:nvSpPr>
          <p:cNvPr id="29" name="矩形 28"/>
          <p:cNvSpPr/>
          <p:nvPr/>
        </p:nvSpPr>
        <p:spPr>
          <a:xfrm>
            <a:off x="5000628" y="3786190"/>
            <a:ext cx="1643074" cy="4286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zh-CN" altLang="en-US" sz="200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存储结构</a:t>
            </a:r>
            <a:endParaRPr lang="zh-CN" altLang="en-US" sz="2000"/>
          </a:p>
        </p:txBody>
      </p:sp>
      <p:sp>
        <p:nvSpPr>
          <p:cNvPr id="30" name="下箭头 29"/>
          <p:cNvSpPr/>
          <p:nvPr/>
        </p:nvSpPr>
        <p:spPr>
          <a:xfrm>
            <a:off x="5715008" y="3286124"/>
            <a:ext cx="142876" cy="428628"/>
          </a:xfrm>
          <a:prstGeom prst="downArrow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929322" y="3329382"/>
            <a:ext cx="257176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smtClean="0">
                <a:latin typeface="楷体" panose="02010609060101010101" pitchFamily="49" charset="-122"/>
                <a:ea typeface="楷体" panose="02010609060101010101" pitchFamily="49" charset="-122"/>
              </a:rPr>
              <a:t>映射：计算机中的表示</a:t>
            </a:r>
            <a:endParaRPr lang="zh-CN" altLang="en-US" sz="1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714348" y="1357298"/>
            <a:ext cx="3643338" cy="2786082"/>
          </a:xfrm>
          <a:prstGeom prst="roundRect">
            <a:avLst/>
          </a:prstGeom>
          <a:blipFill>
            <a:blip r:embed="rId1" cstate="print"/>
            <a:tile tx="0" ty="0" sx="100000" sy="100000" flip="none" algn="tl"/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71472" y="500042"/>
            <a:ext cx="6572296" cy="461665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00000"/>
              </a:lnSpc>
            </a:pPr>
            <a:r>
              <a:rPr lang="zh-CN" altLang="en-US" b="1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/>
              </a:rPr>
              <a:t>  掌握各种</a:t>
            </a:r>
            <a:r>
              <a:rPr lang="zh-CN" altLang="en-US" b="1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数据结构算法设计的基本方法。</a:t>
            </a:r>
            <a:endParaRPr lang="zh-CN" altLang="en-US" b="1" dirty="0" smtClean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71538" y="1643050"/>
            <a:ext cx="1285884" cy="468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线性表</a:t>
            </a:r>
            <a:endParaRPr lang="zh-CN" altLang="en-US" sz="2000"/>
          </a:p>
        </p:txBody>
      </p:sp>
      <p:sp>
        <p:nvSpPr>
          <p:cNvPr id="20" name="圆角矩形 19"/>
          <p:cNvSpPr/>
          <p:nvPr/>
        </p:nvSpPr>
        <p:spPr>
          <a:xfrm>
            <a:off x="1071538" y="2214554"/>
            <a:ext cx="1285884" cy="468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栈</a:t>
            </a:r>
            <a:endParaRPr lang="zh-CN" altLang="en-US" sz="2000"/>
          </a:p>
        </p:txBody>
      </p:sp>
      <p:sp>
        <p:nvSpPr>
          <p:cNvPr id="21" name="圆角矩形 20"/>
          <p:cNvSpPr/>
          <p:nvPr/>
        </p:nvSpPr>
        <p:spPr>
          <a:xfrm>
            <a:off x="1071538" y="2818124"/>
            <a:ext cx="1285884" cy="468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队列</a:t>
            </a:r>
            <a:endParaRPr lang="zh-CN" altLang="en-US" sz="2000"/>
          </a:p>
        </p:txBody>
      </p:sp>
      <p:sp>
        <p:nvSpPr>
          <p:cNvPr id="22" name="圆角矩形 21"/>
          <p:cNvSpPr/>
          <p:nvPr/>
        </p:nvSpPr>
        <p:spPr>
          <a:xfrm>
            <a:off x="1071538" y="3389628"/>
            <a:ext cx="1285884" cy="468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串</a:t>
            </a:r>
            <a:endParaRPr lang="zh-CN" altLang="en-US" sz="2000"/>
          </a:p>
        </p:txBody>
      </p:sp>
      <p:sp>
        <p:nvSpPr>
          <p:cNvPr id="23" name="圆角矩形 22"/>
          <p:cNvSpPr/>
          <p:nvPr/>
        </p:nvSpPr>
        <p:spPr>
          <a:xfrm>
            <a:off x="2714612" y="1643050"/>
            <a:ext cx="1285884" cy="468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数组</a:t>
            </a:r>
            <a:endParaRPr lang="zh-CN" altLang="en-US" sz="2000"/>
          </a:p>
        </p:txBody>
      </p:sp>
      <p:sp>
        <p:nvSpPr>
          <p:cNvPr id="24" name="圆角矩形 23"/>
          <p:cNvSpPr/>
          <p:nvPr/>
        </p:nvSpPr>
        <p:spPr>
          <a:xfrm>
            <a:off x="2714612" y="2214554"/>
            <a:ext cx="1285884" cy="468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树</a:t>
            </a:r>
            <a:endParaRPr lang="zh-CN" altLang="en-US" sz="2000"/>
          </a:p>
        </p:txBody>
      </p:sp>
      <p:sp>
        <p:nvSpPr>
          <p:cNvPr id="25" name="圆角矩形 24"/>
          <p:cNvSpPr/>
          <p:nvPr/>
        </p:nvSpPr>
        <p:spPr>
          <a:xfrm>
            <a:off x="2714612" y="2818124"/>
            <a:ext cx="1285884" cy="468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二叉树</a:t>
            </a:r>
            <a:endParaRPr lang="zh-CN" altLang="en-US" sz="2000"/>
          </a:p>
        </p:txBody>
      </p:sp>
      <p:sp>
        <p:nvSpPr>
          <p:cNvPr id="26" name="圆角矩形 25"/>
          <p:cNvSpPr/>
          <p:nvPr/>
        </p:nvSpPr>
        <p:spPr>
          <a:xfrm>
            <a:off x="2714612" y="3389628"/>
            <a:ext cx="1285884" cy="468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endParaRPr lang="zh-CN" altLang="en-US" sz="2000"/>
          </a:p>
        </p:txBody>
      </p:sp>
      <p:sp>
        <p:nvSpPr>
          <p:cNvPr id="15" name="矩形 14"/>
          <p:cNvSpPr/>
          <p:nvPr/>
        </p:nvSpPr>
        <p:spPr>
          <a:xfrm>
            <a:off x="5000628" y="1357298"/>
            <a:ext cx="1643074" cy="4286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zh-CN" altLang="en-US" sz="200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逻辑特性</a:t>
            </a:r>
            <a:endParaRPr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5000628" y="2428868"/>
            <a:ext cx="1643074" cy="4286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zh-CN" altLang="en-US" sz="200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存储结构</a:t>
            </a:r>
            <a:endParaRPr lang="zh-CN" altLang="en-US" sz="2000"/>
          </a:p>
        </p:txBody>
      </p:sp>
      <p:sp>
        <p:nvSpPr>
          <p:cNvPr id="18" name="下箭头 17"/>
          <p:cNvSpPr/>
          <p:nvPr/>
        </p:nvSpPr>
        <p:spPr>
          <a:xfrm>
            <a:off x="5715008" y="1928802"/>
            <a:ext cx="142876" cy="428628"/>
          </a:xfrm>
          <a:prstGeom prst="downArrow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929322" y="1972060"/>
            <a:ext cx="257176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smtClean="0">
                <a:latin typeface="楷体" panose="02010609060101010101" pitchFamily="49" charset="-122"/>
                <a:ea typeface="楷体" panose="02010609060101010101" pitchFamily="49" charset="-122"/>
              </a:rPr>
              <a:t>映射：计算机中的表示</a:t>
            </a:r>
            <a:endParaRPr lang="zh-CN" altLang="en-US" sz="1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7" name="下箭头 26"/>
          <p:cNvSpPr/>
          <p:nvPr/>
        </p:nvSpPr>
        <p:spPr>
          <a:xfrm>
            <a:off x="5715008" y="3000372"/>
            <a:ext cx="142876" cy="428628"/>
          </a:xfrm>
          <a:prstGeom prst="downArrow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29322" y="3043630"/>
            <a:ext cx="128588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运算实现</a:t>
            </a:r>
            <a:endParaRPr lang="zh-CN" altLang="en-US" sz="180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000628" y="3500438"/>
            <a:ext cx="1643074" cy="4286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zh-CN" altLang="en-US" sz="200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算法设计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7224" y="4357694"/>
            <a:ext cx="7215238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smtClean="0">
                <a:latin typeface="楷体" panose="02010609060101010101" pitchFamily="49" charset="-122"/>
                <a:ea typeface="楷体" panose="02010609060101010101" pitchFamily="49" charset="-122"/>
              </a:rPr>
              <a:t>只有掌握了数据的存储结构表示，才能在此之上设计算法。</a:t>
            </a:r>
            <a:endParaRPr lang="zh-CN" altLang="en-US" sz="22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500042"/>
            <a:ext cx="5572164" cy="461665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00000"/>
              </a:lnSpc>
            </a:pPr>
            <a:r>
              <a:rPr lang="zh-CN" altLang="en-US" b="1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/>
              </a:rPr>
              <a:t>  利用各种</a:t>
            </a:r>
            <a:r>
              <a:rPr lang="zh-CN" altLang="en-US" b="1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数据结构来求解实际问题。</a:t>
            </a:r>
            <a:endParaRPr lang="zh-CN" altLang="en-US" b="1" dirty="0" smtClean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71802" y="3214686"/>
            <a:ext cx="4786346" cy="42862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zh-CN" altLang="en-US" sz="200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数据如何表示（选择合适的数据结构）？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357554" y="2000240"/>
            <a:ext cx="1285884" cy="468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108000" rtlCol="0" anchor="ctr"/>
          <a:lstStyle/>
          <a:p>
            <a:r>
              <a:rPr lang="zh-CN" altLang="en-US" sz="200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求解问题</a:t>
            </a:r>
            <a:endParaRPr lang="zh-CN" altLang="en-US" sz="2000"/>
          </a:p>
        </p:txBody>
      </p:sp>
      <p:sp>
        <p:nvSpPr>
          <p:cNvPr id="31" name="下箭头 30"/>
          <p:cNvSpPr/>
          <p:nvPr/>
        </p:nvSpPr>
        <p:spPr>
          <a:xfrm>
            <a:off x="3929058" y="2571744"/>
            <a:ext cx="142876" cy="540000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3071802" y="3857628"/>
            <a:ext cx="3143272" cy="42862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zh-CN" altLang="en-US" sz="200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数据运算如何实现？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071802" y="4500570"/>
            <a:ext cx="3143272" cy="42862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zh-CN" altLang="en-US" sz="200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数据运算如何</a:t>
            </a:r>
            <a:r>
              <a:rPr lang="zh-CN" altLang="en-US" sz="200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高效</a:t>
            </a:r>
            <a:r>
              <a:rPr lang="zh-CN" altLang="en-US" sz="200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实现？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000100" y="1571612"/>
            <a:ext cx="2143140" cy="1500198"/>
            <a:chOff x="1214414" y="939959"/>
            <a:chExt cx="2143140" cy="1500198"/>
          </a:xfrm>
        </p:grpSpPr>
        <p:sp>
          <p:nvSpPr>
            <p:cNvPr id="15" name="椭圆形标注 14"/>
            <p:cNvSpPr/>
            <p:nvPr/>
          </p:nvSpPr>
          <p:spPr>
            <a:xfrm>
              <a:off x="1214414" y="939959"/>
              <a:ext cx="2143140" cy="1500198"/>
            </a:xfrm>
            <a:prstGeom prst="wedgeEllipseCallout">
              <a:avLst>
                <a:gd name="adj1" fmla="val 58179"/>
                <a:gd name="adj2" fmla="val -8987"/>
              </a:avLst>
            </a:prstGeom>
            <a:blipFill>
              <a:blip r:embed="rId1" cstate="print"/>
              <a:tile tx="0" ty="0" sx="100000" sy="100000" flip="none" algn="tl"/>
            </a:blip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柱形 17"/>
            <p:cNvSpPr/>
            <p:nvPr/>
          </p:nvSpPr>
          <p:spPr>
            <a:xfrm>
              <a:off x="1883638" y="1714488"/>
              <a:ext cx="857256" cy="642942"/>
            </a:xfrm>
            <a:prstGeom prst="can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数据</a:t>
              </a:r>
              <a:endParaRPr lang="zh-CN" altLang="en-US" sz="18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731770" y="1142984"/>
              <a:ext cx="1152000" cy="3571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数据运算</a:t>
              </a:r>
              <a:endParaRPr lang="zh-CN" altLang="en-US" sz="18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20" name="直接箭头连接符 19"/>
            <p:cNvCxnSpPr>
              <a:stCxn id="19" idx="2"/>
              <a:endCxn id="18" idx="1"/>
            </p:cNvCxnSpPr>
            <p:nvPr/>
          </p:nvCxnSpPr>
          <p:spPr>
            <a:xfrm rot="16200000" flipH="1">
              <a:off x="2202861" y="1605083"/>
              <a:ext cx="214314" cy="4496"/>
            </a:xfrm>
            <a:prstGeom prst="straightConnector1">
              <a:avLst/>
            </a:prstGeom>
            <a:ln w="38100">
              <a:solidFill>
                <a:srgbClr val="FF3399"/>
              </a:solidFill>
              <a:tailEnd type="stealth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840105" y="739775"/>
            <a:ext cx="7903845" cy="405257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320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例1：如何在书架上摆放图书？</a:t>
            </a:r>
            <a:endParaRPr lang="zh-CN" altLang="en-US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方法1：随便放</a:t>
            </a:r>
            <a:endParaRPr lang="zh-CN" altLang="en-US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操作1：新书怎么插入？</a:t>
            </a:r>
            <a:endParaRPr lang="zh-CN" altLang="en-US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    哪里有空放哪里，一步到位！</a:t>
            </a:r>
            <a:endParaRPr lang="zh-CN" altLang="en-US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操作2：怎么找到某本指定的书？</a:t>
            </a:r>
            <a:endParaRPr lang="zh-CN" altLang="en-US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    ……累死</a:t>
            </a:r>
            <a:endParaRPr lang="zh-CN" altLang="en-US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6465" y="3743325"/>
            <a:ext cx="2883535" cy="2883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428604"/>
            <a:ext cx="3429024" cy="461665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00000"/>
              </a:lnSpc>
            </a:pPr>
            <a:r>
              <a:rPr lang="zh-CN" altLang="en-US" b="1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/>
              </a:rPr>
              <a:t>  </a:t>
            </a:r>
            <a:r>
              <a:rPr lang="zh-CN" altLang="en-US" b="1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演绎和归纳相结合。</a:t>
            </a:r>
            <a:endParaRPr lang="zh-CN" altLang="en-US" b="1" dirty="0" smtClean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棱台 6"/>
          <p:cNvSpPr/>
          <p:nvPr/>
        </p:nvSpPr>
        <p:spPr>
          <a:xfrm>
            <a:off x="3643306" y="1142984"/>
            <a:ext cx="1571636" cy="642942"/>
          </a:xfrm>
          <a:prstGeom prst="bevel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数据结构</a:t>
            </a:r>
            <a:endParaRPr lang="zh-CN" altLang="en-US" sz="200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000232" y="2357430"/>
            <a:ext cx="5357850" cy="4680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鱼（内容）：</a:t>
            </a:r>
            <a:r>
              <a:rPr lang="zh-CN" altLang="en-US" sz="2000" smtClean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基本概念、基本原理和基本方法</a:t>
            </a:r>
            <a:endParaRPr lang="zh-CN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786050" y="3500438"/>
            <a:ext cx="3357586" cy="4680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 smtClean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练习（作业和编程）</a:t>
            </a:r>
            <a:endParaRPr lang="zh-CN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下箭头 17"/>
          <p:cNvSpPr/>
          <p:nvPr/>
        </p:nvSpPr>
        <p:spPr>
          <a:xfrm>
            <a:off x="4357686" y="1853992"/>
            <a:ext cx="214314" cy="432000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2500298" y="4604074"/>
            <a:ext cx="3929090" cy="4680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渔（方法）：</a:t>
            </a:r>
            <a:r>
              <a:rPr lang="zh-CN" altLang="en-US" sz="2000" smtClean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求解问题的能力</a:t>
            </a:r>
            <a:endParaRPr lang="zh-CN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2000" y="1900622"/>
            <a:ext cx="114300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smtClean="0">
                <a:solidFill>
                  <a:srgbClr val="3333CC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演绎学习</a:t>
            </a:r>
            <a:endParaRPr lang="zh-CN" altLang="en-US" sz="1800"/>
          </a:p>
        </p:txBody>
      </p:sp>
      <p:sp>
        <p:nvSpPr>
          <p:cNvPr id="22" name="下箭头 21"/>
          <p:cNvSpPr/>
          <p:nvPr/>
        </p:nvSpPr>
        <p:spPr>
          <a:xfrm>
            <a:off x="4357686" y="2997000"/>
            <a:ext cx="214314" cy="432000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4357686" y="4071942"/>
            <a:ext cx="214314" cy="432000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572000" y="4118572"/>
            <a:ext cx="114300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smtClean="0">
                <a:solidFill>
                  <a:srgbClr val="3333CC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归纳总结</a:t>
            </a:r>
            <a:endParaRPr lang="zh-CN" altLang="en-US" sz="1800"/>
          </a:p>
        </p:txBody>
      </p:sp>
      <p:sp>
        <p:nvSpPr>
          <p:cNvPr id="25" name="TextBox 24"/>
          <p:cNvSpPr txBox="1"/>
          <p:nvPr/>
        </p:nvSpPr>
        <p:spPr>
          <a:xfrm>
            <a:off x="2214546" y="5500702"/>
            <a:ext cx="4786346" cy="387798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l"/>
            <a:r>
              <a:rPr lang="zh-CN" altLang="en-US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培根：方法是旧的，问题是新的</a:t>
            </a:r>
            <a:endParaRPr lang="zh-CN" altLang="en-US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72000" y="3043630"/>
            <a:ext cx="78581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smtClean="0">
                <a:solidFill>
                  <a:srgbClr val="3333CC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训练</a:t>
            </a: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4165" y="370205"/>
            <a:ext cx="6362065" cy="22383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95" y="459105"/>
            <a:ext cx="7903845" cy="4940300"/>
          </a:xfrm>
          <a:prstGeom prst="rect">
            <a:avLst/>
          </a:prstGeom>
        </p:spPr>
      </p:pic>
      <p:sp>
        <p:nvSpPr>
          <p:cNvPr id="18" name="TextBox 9"/>
          <p:cNvSpPr txBox="1"/>
          <p:nvPr/>
        </p:nvSpPr>
        <p:spPr>
          <a:xfrm>
            <a:off x="3126740" y="2857500"/>
            <a:ext cx="5507355" cy="48514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p>
            <a:pPr algn="ctr"/>
            <a:r>
              <a:rPr lang="zh-CN" sz="3200" dirty="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你想拿时间和空间来换什么？</a:t>
            </a:r>
            <a:endParaRPr lang="zh-CN" sz="3200" dirty="0" smtClean="0">
              <a:solidFill>
                <a:srgbClr val="FF0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2818" name="标题 1"/>
          <p:cNvSpPr txBox="1"/>
          <p:nvPr/>
        </p:nvSpPr>
        <p:spPr>
          <a:xfrm>
            <a:off x="647700" y="3209925"/>
            <a:ext cx="7848600" cy="9350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sz="6000" b="1" dirty="0">
                <a:solidFill>
                  <a:schemeClr val="tx2"/>
                </a:solidFill>
                <a:ea typeface="微软雅黑" panose="020B0503020204020204" pitchFamily="34" charset="-122"/>
              </a:rPr>
              <a:t>Have a good day!</a:t>
            </a:r>
            <a:endParaRPr lang="zh-CN" altLang="en-US" sz="6000" b="1" dirty="0">
              <a:solidFill>
                <a:schemeClr val="tx2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840105" y="727710"/>
            <a:ext cx="7903845" cy="405257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320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例1：如何在书架上摆放图书？</a:t>
            </a:r>
            <a:endParaRPr lang="zh-CN" altLang="en-US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方法2：按照书名的拼音字母顺序排放</a:t>
            </a:r>
            <a:endParaRPr lang="zh-CN" altLang="en-US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操作1：新书怎么插入？</a:t>
            </a:r>
            <a:endParaRPr lang="zh-CN" altLang="en-US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    新进一本《阿Q正传》……</a:t>
            </a:r>
            <a:endParaRPr lang="zh-CN" altLang="en-US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操作2：怎么找到某本指定的书？</a:t>
            </a:r>
            <a:endParaRPr lang="zh-CN" altLang="en-US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    二分查找！</a:t>
            </a:r>
            <a:endParaRPr lang="zh-CN" altLang="en-US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6465" y="3743325"/>
            <a:ext cx="2883535" cy="2883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840105" y="727710"/>
            <a:ext cx="7903845" cy="449643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320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例1：如何在书架上摆放图书？</a:t>
            </a:r>
            <a:endParaRPr lang="zh-CN" altLang="en-US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 eaLnBrk="1" latinLnBrk="0" hangingPunct="1">
              <a:lnSpc>
                <a:spcPct val="100000"/>
              </a:lnSpc>
              <a:spcBef>
                <a:spcPts val="0"/>
              </a:spcBef>
            </a:pPr>
            <a:r>
              <a:rPr lang="zh-CN" altLang="en-US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方法</a:t>
            </a:r>
            <a:r>
              <a:rPr lang="en-US" altLang="zh-CN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：把书架划分成几块区域，每块区域指定摆放</a:t>
            </a:r>
            <a:endParaRPr lang="zh-CN" altLang="en-US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 eaLnBrk="1" latinLnBrk="0" hangingPunct="1">
              <a:lnSpc>
                <a:spcPct val="100000"/>
              </a:lnSpc>
              <a:spcBef>
                <a:spcPts val="0"/>
              </a:spcBef>
            </a:pPr>
            <a:r>
              <a:rPr lang="zh-CN" altLang="en-US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某种类别的图书；在每种类别内，按照书名的拼音</a:t>
            </a:r>
            <a:endParaRPr lang="zh-CN" altLang="en-US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 eaLnBrk="1" latinLnBrk="0" hangingPunct="1">
              <a:lnSpc>
                <a:spcPct val="100000"/>
              </a:lnSpc>
              <a:spcBef>
                <a:spcPts val="0"/>
              </a:spcBef>
            </a:pPr>
            <a:r>
              <a:rPr lang="zh-CN" altLang="en-US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字母顺序排放</a:t>
            </a:r>
            <a:endParaRPr lang="zh-CN" altLang="en-US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操作1：新书怎么插入？</a:t>
            </a:r>
            <a:endParaRPr lang="zh-CN" altLang="en-US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    先定类别，二分查找确定位置，移出空位</a:t>
            </a:r>
            <a:endParaRPr lang="zh-CN" altLang="en-US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操作2：怎么找到某本指定的书？</a:t>
            </a:r>
            <a:endParaRPr lang="zh-CN" altLang="en-US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    先定类别，再二分查找</a:t>
            </a:r>
            <a:endParaRPr lang="zh-CN" altLang="en-US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8510" y="4432935"/>
            <a:ext cx="2020570" cy="2401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072066" y="1285860"/>
            <a:ext cx="1714512" cy="1795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14348" y="3567358"/>
            <a:ext cx="8358246" cy="861774"/>
          </a:xfrm>
          <a:prstGeom prst="rect">
            <a:avLst/>
          </a:prstGeom>
          <a:scene3d>
            <a:camera prst="perspectiveRight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44500" indent="-444500" algn="l">
              <a:lnSpc>
                <a:spcPts val="3000"/>
              </a:lnSpc>
              <a:spcBef>
                <a:spcPct val="0"/>
              </a:spcBef>
              <a:buBlip>
                <a:blip r:embed="rId2"/>
              </a:buBlip>
            </a:pPr>
            <a:r>
              <a:rPr lang="zh-CN" altLang="en-US" b="1" smtClean="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数据：</a:t>
            </a:r>
            <a:r>
              <a:rPr lang="zh-CN" altLang="en-US" sz="2200" b="1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所有能够输入</a:t>
            </a:r>
            <a:r>
              <a:rPr lang="zh-CN" altLang="en-US" sz="2200" b="1" dirty="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到计算机中，且能被计算机处理的符号的集合。</a:t>
            </a:r>
            <a:endParaRPr lang="zh-CN" altLang="en-US" sz="2200" b="1" dirty="0" smtClean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451139" y="1053563"/>
            <a:ext cx="4357718" cy="584775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1.1.1 </a:t>
            </a:r>
            <a:r>
              <a:rPr lang="en-US" altLang="zh-CN" sz="32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 </a:t>
            </a:r>
            <a:r>
              <a:rPr lang="zh-CN" altLang="en-US" sz="32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数据结构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的定义</a:t>
            </a:r>
            <a:endParaRPr lang="zh-CN" altLang="en-US" sz="32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ea typeface="隶书" panose="020105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158" y="2610145"/>
            <a:ext cx="3786214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mtClean="0">
                <a:latin typeface="楷体" panose="02010609060101010101" pitchFamily="49" charset="-122"/>
                <a:ea typeface="楷体" panose="02010609060101010101" pitchFamily="49" charset="-122"/>
              </a:rPr>
              <a:t>  数据结构中的几个概念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006598" y="2217090"/>
            <a:ext cx="15001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都是数据</a:t>
            </a:r>
            <a:endParaRPr lang="zh-CN" altLang="en-US" sz="2000" b="1" dirty="0" smtClean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1604" y="4502472"/>
            <a:ext cx="5000660" cy="57246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mtClean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而</a:t>
            </a:r>
            <a:r>
              <a:rPr lang="zh-CN" altLang="en-US" b="1" smtClean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数据结构中主要</a:t>
            </a:r>
            <a:r>
              <a:rPr lang="zh-CN" altLang="en-US" b="1" dirty="0" smtClean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讨论</a:t>
            </a:r>
            <a:r>
              <a:rPr lang="zh-CN" altLang="en-US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结构化数据</a:t>
            </a:r>
            <a:r>
              <a:rPr lang="zh-CN" altLang="en-US" b="1" dirty="0" smtClean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b="1" dirty="0" smtClean="0">
              <a:solidFill>
                <a:srgbClr val="3333CC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6363656" y="2264716"/>
            <a:ext cx="571504" cy="38100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965" y="944880"/>
            <a:ext cx="2358390" cy="31000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555" y="1450975"/>
            <a:ext cx="2295525" cy="2295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42978" y="1809739"/>
          <a:ext cx="3857651" cy="365800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{16D9F66E-5EB9-4882-86FB-DCBF35E3C3E4}</a:tableStyleId>
              </a:tblPr>
              <a:tblGrid>
                <a:gridCol w="708553"/>
                <a:gridCol w="1005958"/>
                <a:gridCol w="928694"/>
                <a:gridCol w="1214446"/>
              </a:tblGrid>
              <a:tr h="5185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学号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姓名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性别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班号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92D050"/>
                    </a:solidFill>
                  </a:tcPr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张斌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8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刘丽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34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李英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20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陈华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12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王奇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26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董强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王萍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85720" y="428604"/>
            <a:ext cx="3143272" cy="520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结构化数据</a:t>
            </a:r>
            <a:r>
              <a:rPr lang="zh-CN" altLang="en-US" b="1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示例</a:t>
            </a:r>
            <a:endParaRPr lang="zh-CN" altLang="en-US" b="1" dirty="0" smtClean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546" y="1214422"/>
            <a:ext cx="2071702" cy="449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一个学生表</a:t>
            </a:r>
            <a:endParaRPr lang="zh-CN" altLang="en-US" sz="2000" b="1" dirty="0" smtClean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rot="10800000">
            <a:off x="5000628" y="2095491"/>
            <a:ext cx="500066" cy="2117"/>
          </a:xfrm>
          <a:prstGeom prst="straightConnector1">
            <a:avLst/>
          </a:prstGeom>
          <a:ln w="190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29256" y="1714489"/>
            <a:ext cx="17859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数据项</a:t>
            </a:r>
            <a:r>
              <a:rPr lang="en-US" altLang="zh-CN" sz="2000" b="1" dirty="0" smtClean="0">
                <a:solidFill>
                  <a:srgbClr val="3333C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3333C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用于描述数据元素</a:t>
            </a:r>
            <a:r>
              <a:rPr lang="en-US" altLang="zh-CN" sz="2000" b="1" dirty="0" smtClean="0">
                <a:solidFill>
                  <a:srgbClr val="3333C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2000" b="1" dirty="0" smtClean="0">
              <a:solidFill>
                <a:srgbClr val="3333CC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右大括号 9"/>
          <p:cNvSpPr/>
          <p:nvPr/>
        </p:nvSpPr>
        <p:spPr>
          <a:xfrm>
            <a:off x="5143504" y="2500306"/>
            <a:ext cx="285752" cy="2952771"/>
          </a:xfrm>
          <a:prstGeom prst="righ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415986" y="3214687"/>
            <a:ext cx="584775" cy="14287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数据元素</a:t>
            </a:r>
            <a:endParaRPr lang="zh-CN" altLang="en-US" sz="2000" b="1" dirty="0" smtClean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目标与方向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075" name="Text Box 3"/>
          <p:cNvSpPr txBox="1"/>
          <p:nvPr/>
        </p:nvSpPr>
        <p:spPr>
          <a:xfrm>
            <a:off x="828675" y="2024063"/>
            <a:ext cx="1979613" cy="43338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 eaLnBrk="0" hangingPunct="0"/>
            <a:r>
              <a:rPr lang="zh-CN" altLang="en-US" dirty="0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考研考博</a:t>
            </a:r>
            <a:endParaRPr lang="zh-CN" altLang="en-US" dirty="0">
              <a:solidFill>
                <a:srgbClr val="0000CC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076" name="Text Box 4"/>
          <p:cNvSpPr txBox="1"/>
          <p:nvPr/>
        </p:nvSpPr>
        <p:spPr>
          <a:xfrm>
            <a:off x="4175125" y="1989138"/>
            <a:ext cx="2089150" cy="468312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 eaLnBrk="0" hangingPunct="0"/>
            <a:r>
              <a:rPr lang="zh-CN" altLang="en-US" dirty="0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从事专业工作</a:t>
            </a:r>
            <a:endParaRPr lang="zh-CN" altLang="en-US" dirty="0">
              <a:solidFill>
                <a:srgbClr val="0000CC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077" name="Text Box 5"/>
          <p:cNvSpPr txBox="1"/>
          <p:nvPr/>
        </p:nvSpPr>
        <p:spPr>
          <a:xfrm>
            <a:off x="6767513" y="1989138"/>
            <a:ext cx="2266950" cy="468312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just" eaLnBrk="0" hangingPunct="0"/>
            <a:r>
              <a:rPr lang="zh-CN" altLang="en-US" dirty="0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从事其它工作</a:t>
            </a:r>
            <a:endParaRPr lang="zh-CN" altLang="en-US" dirty="0">
              <a:solidFill>
                <a:srgbClr val="0000CC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078" name="Text Box 6"/>
          <p:cNvSpPr txBox="1"/>
          <p:nvPr/>
        </p:nvSpPr>
        <p:spPr>
          <a:xfrm>
            <a:off x="395288" y="3068638"/>
            <a:ext cx="2916237" cy="129698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just" eaLnBrk="0" hangingPunct="0"/>
            <a:r>
              <a:rPr lang="zh-CN" altLang="en-US" sz="2000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高数，离散数学，英语</a:t>
            </a:r>
            <a:endParaRPr lang="zh-CN" altLang="en-US" sz="2000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just" eaLnBrk="0" hangingPunct="0"/>
            <a:r>
              <a:rPr lang="en-US" altLang="zh-CN" sz="2000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en-US" sz="2000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程序设计，数据结构</a:t>
            </a:r>
            <a:endParaRPr lang="zh-CN" altLang="en-US" sz="2000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just" eaLnBrk="0" hangingPunct="0"/>
            <a:r>
              <a:rPr lang="zh-CN" altLang="en-US" sz="2000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计算机组成原理，操作系统，计算机网络</a:t>
            </a:r>
            <a:endParaRPr lang="zh-CN" altLang="en-US" sz="2000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9" name="Text Box 7"/>
          <p:cNvSpPr txBox="1"/>
          <p:nvPr/>
        </p:nvSpPr>
        <p:spPr>
          <a:xfrm>
            <a:off x="538163" y="4976813"/>
            <a:ext cx="2520950" cy="39687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just" eaLnBrk="0" hangingPunct="0"/>
            <a:r>
              <a:rPr lang="zh-CN" altLang="en-US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其它计算机课程</a:t>
            </a:r>
            <a:endParaRPr lang="zh-CN" altLang="en-US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80" name="Text Box 8"/>
          <p:cNvSpPr txBox="1"/>
          <p:nvPr/>
        </p:nvSpPr>
        <p:spPr>
          <a:xfrm>
            <a:off x="3527425" y="3033713"/>
            <a:ext cx="3276600" cy="93503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just" eaLnBrk="0" hangingPunct="0"/>
            <a:r>
              <a:rPr lang="zh-CN" altLang="en-US" sz="2000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程序设计（</a:t>
            </a:r>
            <a:r>
              <a:rPr lang="en-US" altLang="zh-CN" sz="2000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en-US" sz="2000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等），数据结构，算法设计，软件工程，数据库系统 </a:t>
            </a:r>
            <a:endParaRPr lang="zh-CN" altLang="en-US" sz="2000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81" name="Text Box 9"/>
          <p:cNvSpPr txBox="1"/>
          <p:nvPr/>
        </p:nvSpPr>
        <p:spPr>
          <a:xfrm>
            <a:off x="4211638" y="4581525"/>
            <a:ext cx="2052637" cy="115093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just" eaLnBrk="0" hangingPunct="0"/>
            <a:r>
              <a:rPr lang="zh-CN" altLang="en-US" sz="2000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高数，离散数学</a:t>
            </a:r>
            <a:endParaRPr lang="zh-CN" altLang="en-US" sz="2000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just" eaLnBrk="0" hangingPunct="0"/>
            <a:r>
              <a:rPr lang="zh-CN" altLang="en-US" sz="2000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其它计算机课程</a:t>
            </a:r>
            <a:endParaRPr lang="zh-CN" altLang="en-US" sz="2000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hangingPunct="0"/>
            <a:r>
              <a:rPr lang="zh-CN" altLang="en-US" sz="2000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使用各种软件</a:t>
            </a:r>
            <a:endParaRPr lang="zh-CN" altLang="en-US" sz="2000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endParaRPr lang="en-US" altLang="zh-CN" sz="2000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82" name="Text Box 10"/>
          <p:cNvSpPr txBox="1"/>
          <p:nvPr/>
        </p:nvSpPr>
        <p:spPr>
          <a:xfrm>
            <a:off x="6985000" y="3068638"/>
            <a:ext cx="1908175" cy="9715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 eaLnBrk="0" hangingPunct="0"/>
            <a:r>
              <a:rPr lang="zh-CN" altLang="en-US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使用</a:t>
            </a:r>
            <a:endParaRPr lang="zh-CN" altLang="en-US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hangingPunct="0"/>
            <a:r>
              <a:rPr lang="zh-CN" altLang="en-US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各种软件</a:t>
            </a:r>
            <a:endParaRPr lang="zh-CN" altLang="en-US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endParaRPr lang="en-US" altLang="zh-CN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83" name="Text Box 11"/>
          <p:cNvSpPr txBox="1"/>
          <p:nvPr/>
        </p:nvSpPr>
        <p:spPr>
          <a:xfrm>
            <a:off x="6911975" y="4616450"/>
            <a:ext cx="1908175" cy="93503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 eaLnBrk="0" hangingPunct="0"/>
            <a:r>
              <a:rPr lang="zh-CN" altLang="en-US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其它</a:t>
            </a:r>
            <a:endParaRPr lang="zh-CN" altLang="en-US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just" eaLnBrk="0" hangingPunct="0"/>
            <a:r>
              <a:rPr lang="zh-CN" altLang="en-US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计算机课程</a:t>
            </a:r>
            <a:endParaRPr lang="zh-CN" altLang="en-US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84" name="Line 12"/>
          <p:cNvSpPr/>
          <p:nvPr/>
        </p:nvSpPr>
        <p:spPr>
          <a:xfrm>
            <a:off x="1800225" y="4365625"/>
            <a:ext cx="0" cy="612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085" name="Line 13"/>
          <p:cNvSpPr/>
          <p:nvPr/>
        </p:nvSpPr>
        <p:spPr>
          <a:xfrm>
            <a:off x="1800225" y="2457450"/>
            <a:ext cx="0" cy="612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086" name="Line 14"/>
          <p:cNvSpPr/>
          <p:nvPr/>
        </p:nvSpPr>
        <p:spPr>
          <a:xfrm>
            <a:off x="5219700" y="2457450"/>
            <a:ext cx="0" cy="612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087" name="Line 15"/>
          <p:cNvSpPr/>
          <p:nvPr/>
        </p:nvSpPr>
        <p:spPr>
          <a:xfrm>
            <a:off x="5219700" y="3968750"/>
            <a:ext cx="0" cy="612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088" name="Line 16"/>
          <p:cNvSpPr/>
          <p:nvPr/>
        </p:nvSpPr>
        <p:spPr>
          <a:xfrm>
            <a:off x="7920038" y="2457450"/>
            <a:ext cx="0" cy="612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089" name="Line 17"/>
          <p:cNvSpPr/>
          <p:nvPr/>
        </p:nvSpPr>
        <p:spPr>
          <a:xfrm>
            <a:off x="7885113" y="4005263"/>
            <a:ext cx="0" cy="612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348" y="571480"/>
            <a:ext cx="7786742" cy="3647152"/>
          </a:xfrm>
          <a:prstGeom prst="rect">
            <a:avLst/>
          </a:prstGeom>
          <a:scene3d>
            <a:camera prst="perspectiveRight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b="1" dirty="0" smtClean="0">
                <a:solidFill>
                  <a:srgbClr val="FF33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数据元素：</a:t>
            </a:r>
            <a:r>
              <a:rPr lang="zh-CN" altLang="en-US" sz="2200" b="1" dirty="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是数据（集合）中的一个“个体”，它是数据的基本单位。 </a:t>
            </a:r>
            <a:endParaRPr lang="en-US" altLang="zh-CN" sz="2200" b="1" dirty="0" smtClean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smtClean="0">
                <a:solidFill>
                  <a:srgbClr val="FF33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数据项：</a:t>
            </a:r>
            <a:r>
              <a:rPr lang="zh-CN" altLang="en-US" sz="2200" smtClean="0">
                <a:solidFill>
                  <a:srgbClr val="3333CC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数据项是用来描述数据元素的，它是数据的最小单位。  </a:t>
            </a:r>
            <a:endParaRPr lang="zh-CN" altLang="en-US" sz="2200" b="1" dirty="0" smtClean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b="1" dirty="0" smtClean="0">
                <a:solidFill>
                  <a:srgbClr val="FF33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数据</a:t>
            </a:r>
            <a:r>
              <a:rPr lang="zh-CN" altLang="en-US" b="1" smtClean="0">
                <a:solidFill>
                  <a:srgbClr val="FF33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对象：</a:t>
            </a:r>
            <a:r>
              <a:rPr lang="zh-CN" altLang="en-US" sz="2200" b="1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具有</a:t>
            </a:r>
            <a:r>
              <a:rPr lang="zh-CN" altLang="en-US" sz="2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相同性质</a:t>
            </a:r>
            <a:r>
              <a:rPr lang="zh-CN" altLang="en-US" sz="2200" b="1" dirty="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的若干个数据元素的集合，如整数数据对象是所有整数的集合。    </a:t>
            </a:r>
            <a:endParaRPr lang="zh-CN" altLang="en-US" sz="2200" b="1" dirty="0" smtClean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Text Box 11"/>
          <p:cNvSpPr txBox="1">
            <a:spLocks noChangeArrowheads="1"/>
          </p:cNvSpPr>
          <p:nvPr/>
        </p:nvSpPr>
        <p:spPr bwMode="auto">
          <a:xfrm rot="21446212">
            <a:off x="647592" y="4520439"/>
            <a:ext cx="7286676" cy="372385"/>
          </a:xfrm>
          <a:prstGeom prst="rect">
            <a:avLst/>
          </a:prstGeom>
          <a:noFill/>
          <a:ln w="57150" algn="ctr">
            <a:noFill/>
            <a:miter lim="800000"/>
            <a:tailEnd type="none" w="lg" len="lg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tIns="76176" bIns="0">
            <a:spAutoFit/>
          </a:bodyPr>
          <a:lstStyle/>
          <a:p>
            <a:pPr marL="457200" indent="-457200" algn="l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默认情况下，数据结构中讨论的数据都是</a:t>
            </a:r>
            <a:r>
              <a:rPr lang="zh-CN" altLang="en-US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数据对象。</a:t>
            </a:r>
            <a:endParaRPr lang="zh-CN" altLang="en-US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571472" y="857232"/>
            <a:ext cx="6643734" cy="535531"/>
          </a:xfrm>
          <a:prstGeom prst="rect">
            <a:avLst/>
          </a:prstGeom>
          <a:scene3d>
            <a:camera prst="perspectiveBelow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l">
              <a:lnSpc>
                <a:spcPct val="120000"/>
              </a:lnSpc>
              <a:buBlip>
                <a:blip r:embed="rId1"/>
              </a:buBlip>
            </a:pP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数据结构</a:t>
            </a:r>
            <a:r>
              <a:rPr lang="zh-CN" altLang="en-US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200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zh-CN" altLang="en-US" sz="2200" b="1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</a:t>
            </a:r>
            <a:r>
              <a:rPr lang="zh-CN" altLang="en-US" sz="2200" b="1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带</a:t>
            </a:r>
            <a:r>
              <a:rPr lang="zh-CN" altLang="en-US" sz="22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结构</a:t>
            </a:r>
            <a:r>
              <a:rPr lang="zh-CN" altLang="en-US" sz="22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2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数据元素的集合</a:t>
            </a:r>
            <a:r>
              <a:rPr lang="zh-CN" altLang="en-US" sz="22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200" b="1" dirty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928662" y="1857364"/>
            <a:ext cx="5786478" cy="347763"/>
          </a:xfrm>
          <a:prstGeom prst="rect">
            <a:avLst/>
          </a:prstGeom>
          <a:noFill/>
          <a:ln w="57150" algn="ctr">
            <a:noFill/>
            <a:miter lim="800000"/>
            <a:tailEnd type="none" w="lg" len="lg"/>
          </a:ln>
          <a:effectLst/>
        </p:spPr>
        <p:txBody>
          <a:bodyPr wrap="square" tIns="76176" bIns="0">
            <a:spAutoFit/>
          </a:bodyPr>
          <a:lstStyle/>
          <a:p>
            <a:pPr marL="457200" indent="-457200"/>
            <a:r>
              <a:rPr lang="zh-CN" altLang="en-US" sz="2200" b="1" dirty="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数据结构    ＝      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数据对象</a:t>
            </a:r>
            <a:r>
              <a:rPr lang="zh-CN" altLang="en-US" sz="22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　　＋　　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结构</a:t>
            </a:r>
            <a:endParaRPr lang="zh-CN" altLang="en-US" sz="2200" b="1" dirty="0">
              <a:solidFill>
                <a:srgbClr val="7030A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 flipV="1">
            <a:off x="3857620" y="2264003"/>
            <a:ext cx="0" cy="577851"/>
          </a:xfrm>
          <a:prstGeom prst="line">
            <a:avLst/>
          </a:prstGeom>
          <a:noFill/>
          <a:ln w="38100">
            <a:solidFill>
              <a:srgbClr val="339933"/>
            </a:solidFill>
            <a:round/>
            <a:tailEnd type="stealth" w="lg" len="lg"/>
          </a:ln>
          <a:effectLst/>
        </p:spPr>
        <p:txBody>
          <a:bodyPr wrap="none" tIns="76176" bIns="0" anchor="ctr">
            <a:spAutoFit/>
          </a:bodyPr>
          <a:lstStyle/>
          <a:p>
            <a:endParaRPr lang="zh-CN" altLang="en-US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6096011" y="2190355"/>
            <a:ext cx="0" cy="577851"/>
          </a:xfrm>
          <a:prstGeom prst="line">
            <a:avLst/>
          </a:prstGeom>
          <a:noFill/>
          <a:ln w="38100">
            <a:solidFill>
              <a:srgbClr val="339933"/>
            </a:solidFill>
            <a:round/>
            <a:tailEnd type="stealth" w="lg" len="lg"/>
          </a:ln>
          <a:effectLst/>
        </p:spPr>
        <p:txBody>
          <a:bodyPr wrap="none" tIns="76176" bIns="0" anchor="ctr">
            <a:spAutoFit/>
          </a:bodyPr>
          <a:lstStyle/>
          <a:p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143504" y="2912128"/>
            <a:ext cx="192882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数据元素之间的关系构成结构</a:t>
            </a:r>
            <a:endParaRPr lang="zh-CN" altLang="en-US" sz="2000" b="1" dirty="0" smtClean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00364" y="2912128"/>
            <a:ext cx="17145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相同性质的数据元素的集合</a:t>
            </a:r>
            <a:endParaRPr lang="zh-CN" altLang="en-US" sz="2000" b="1" dirty="0" smtClean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8596" y="428604"/>
            <a:ext cx="8286808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smtClean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</a:t>
            </a:r>
            <a:r>
              <a:rPr lang="zh-CN" altLang="en-US" smtClean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元素之间的关系 </a:t>
            </a:r>
            <a:r>
              <a:rPr lang="zh-CN" altLang="en-US" smtClean="0">
                <a:solidFill>
                  <a:srgbClr val="FF339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/>
              </a:rPr>
              <a:t></a:t>
            </a:r>
            <a:r>
              <a:rPr lang="zh-CN" altLang="en-US" smtClean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/>
              </a:rPr>
              <a:t> </a:t>
            </a:r>
            <a:r>
              <a:rPr lang="zh-CN" altLang="en-US" b="1" smtClean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结构</a:t>
            </a:r>
            <a:r>
              <a:rPr lang="en-US" altLang="zh-CN" b="1" smtClean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b="1" smtClean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现实世界的结构是</a:t>
            </a:r>
            <a:r>
              <a:rPr lang="zh-CN" altLang="en-US" b="1" dirty="0" smtClean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纷繁复杂的</a:t>
            </a:r>
            <a:endParaRPr lang="zh-CN" altLang="en-US" b="1" dirty="0">
              <a:solidFill>
                <a:srgbClr val="33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57290" y="1233058"/>
            <a:ext cx="4000528" cy="3645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l"/>
            <a:r>
              <a:rPr lang="zh-CN" altLang="en-US" sz="22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仿宋" panose="02010609060101010101" pitchFamily="49" charset="-122"/>
                <a:sym typeface="Wingdings" panose="05000000000000000000"/>
              </a:rPr>
              <a:t>  </a:t>
            </a:r>
            <a:r>
              <a:rPr lang="zh-CN" altLang="en-US" sz="22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仿宋" panose="02010609060101010101" pitchFamily="49" charset="-122"/>
              </a:rPr>
              <a:t>微观世界</a:t>
            </a:r>
            <a:r>
              <a:rPr lang="zh-CN" altLang="zh-CN" sz="22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仿宋" panose="02010609060101010101" pitchFamily="49" charset="-122"/>
              </a:rPr>
              <a:t>―</a:t>
            </a:r>
            <a:r>
              <a:rPr lang="en-US" altLang="zh-CN" sz="22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仿宋" panose="02010609060101010101" pitchFamily="49" charset="-122"/>
              </a:rPr>
              <a:t>DNA</a:t>
            </a:r>
            <a:r>
              <a:rPr lang="zh-CN" altLang="en-US" sz="22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仿宋" panose="02010609060101010101" pitchFamily="49" charset="-122"/>
              </a:rPr>
              <a:t>结构</a:t>
            </a:r>
            <a:endParaRPr lang="zh-CN" altLang="en-US" sz="2200" b="1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lt"/>
              <a:ea typeface="仿宋" panose="02010609060101010101" pitchFamily="49" charset="-122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643043" y="2054099"/>
            <a:ext cx="3916101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AutoShape 2" descr="http://img5.imgtn.bdimg.com/it/u=2020761679,4084874996&amp;fm=23&amp;gp=0.jpg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214414" y="1071548"/>
            <a:ext cx="3786214" cy="2203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928662" y="357167"/>
            <a:ext cx="5143536" cy="36317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l"/>
            <a:r>
              <a:rPr lang="zh-CN" altLang="en-US" sz="22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/>
              </a:rPr>
              <a:t> </a:t>
            </a:r>
            <a:r>
              <a:rPr lang="zh-CN" altLang="en-US" sz="22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宏观世界</a:t>
            </a:r>
            <a:r>
              <a:rPr lang="en-US" altLang="zh-CN" sz="22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―</a:t>
            </a:r>
            <a:r>
              <a:rPr lang="zh-CN" altLang="en-US" sz="22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建筑物的结构</a:t>
            </a:r>
            <a:endParaRPr lang="zh-CN" altLang="en-US" sz="2200" b="1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3524251"/>
            <a:ext cx="4929222" cy="2864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571472" y="928670"/>
            <a:ext cx="8143932" cy="372385"/>
          </a:xfrm>
          <a:prstGeom prst="rect">
            <a:avLst/>
          </a:prstGeom>
          <a:noFill/>
          <a:ln w="57150" algn="ctr">
            <a:noFill/>
            <a:miter lim="800000"/>
            <a:tailEnd type="none" w="lg" len="lg"/>
          </a:ln>
          <a:effectLst/>
        </p:spPr>
        <p:txBody>
          <a:bodyPr wrap="square" tIns="76176" bIns="0">
            <a:spAutoFit/>
          </a:bodyPr>
          <a:lstStyle/>
          <a:p>
            <a:pPr marL="457200" indent="-457200"/>
            <a:r>
              <a:rPr lang="zh-CN" altLang="en-US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数据结构中</a:t>
            </a:r>
            <a:r>
              <a:rPr lang="zh-CN" altLang="en-US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讨论</a:t>
            </a:r>
            <a:r>
              <a:rPr lang="zh-CN" altLang="en-US" b="1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的元素关系</a:t>
            </a:r>
            <a:r>
              <a:rPr lang="zh-CN" altLang="en-US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主要是指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相邻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关系</a:t>
            </a:r>
            <a:r>
              <a:rPr lang="zh-CN" altLang="en-US" b="1" dirty="0" smtClean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邻接关系</a:t>
            </a:r>
            <a:r>
              <a:rPr lang="zh-CN" altLang="en-US" b="1" dirty="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b="1" dirty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526905" y="1785926"/>
          <a:ext cx="3643338" cy="365800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{16D9F66E-5EB9-4882-86FB-DCBF35E3C3E4}</a:tableStyleId>
              </a:tblPr>
              <a:tblGrid>
                <a:gridCol w="951729"/>
                <a:gridCol w="951729"/>
                <a:gridCol w="951729"/>
                <a:gridCol w="788151"/>
              </a:tblGrid>
              <a:tr h="5185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学号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姓名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性别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班号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92D050"/>
                    </a:solidFill>
                  </a:tcPr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张斌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FFC000"/>
                    </a:solidFill>
                  </a:tcPr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8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刘丽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FFC000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34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李英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20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陈华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12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王奇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26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董强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王萍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28477" y="2243130"/>
            <a:ext cx="584775" cy="9525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相邻</a:t>
            </a:r>
            <a:endParaRPr lang="zh-CN" altLang="en-US" sz="2000" b="1" dirty="0" smtClean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73175" y="4275143"/>
            <a:ext cx="584775" cy="12382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不相邻</a:t>
            </a:r>
            <a:endParaRPr lang="zh-CN" altLang="en-US" sz="2000" b="1" dirty="0" smtClean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170242" y="4224343"/>
            <a:ext cx="642942" cy="571504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5170242" y="4795847"/>
            <a:ext cx="642942" cy="571504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endCxn id="5" idx="1"/>
          </p:cNvCxnSpPr>
          <p:nvPr/>
        </p:nvCxnSpPr>
        <p:spPr>
          <a:xfrm>
            <a:off x="5170242" y="2433631"/>
            <a:ext cx="558235" cy="285753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endCxn id="5" idx="1"/>
          </p:cNvCxnSpPr>
          <p:nvPr/>
        </p:nvCxnSpPr>
        <p:spPr>
          <a:xfrm flipV="1">
            <a:off x="5170242" y="2719384"/>
            <a:ext cx="558235" cy="381006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20" y="190478"/>
            <a:ext cx="3286148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一个数据结构的构成：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1785918" y="928670"/>
            <a:ext cx="1980000" cy="57150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18000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逻辑结构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1785918" y="1882764"/>
            <a:ext cx="1980000" cy="57150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18000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存储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结构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/>
          <p:cNvSpPr>
            <a:spLocks noChangeAspect="1"/>
          </p:cNvSpPr>
          <p:nvPr/>
        </p:nvSpPr>
        <p:spPr bwMode="auto">
          <a:xfrm>
            <a:off x="1806182" y="2857496"/>
            <a:ext cx="1980000" cy="51097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18000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数据运算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下箭头 5"/>
          <p:cNvSpPr/>
          <p:nvPr/>
        </p:nvSpPr>
        <p:spPr bwMode="auto">
          <a:xfrm>
            <a:off x="2714612" y="1558912"/>
            <a:ext cx="142876" cy="28575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rgbClr val="0033CC"/>
              </a:solidFill>
              <a:effectLst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" name="下箭头 6"/>
          <p:cNvSpPr/>
          <p:nvPr/>
        </p:nvSpPr>
        <p:spPr bwMode="auto">
          <a:xfrm>
            <a:off x="2714612" y="2525706"/>
            <a:ext cx="142876" cy="28575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rgbClr val="0033CC"/>
              </a:solidFill>
              <a:effectLst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1071538" y="3785906"/>
            <a:ext cx="7072362" cy="200054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lnSpc>
                <a:spcPct val="130000"/>
              </a:lnSpc>
              <a:buFontTx/>
              <a:buBlip>
                <a:blip r:embed="rId1"/>
              </a:buBlip>
            </a:pPr>
            <a:r>
              <a:rPr lang="zh-CN" altLang="en-US" sz="2000" b="1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数据元素之间的</a:t>
            </a:r>
            <a:r>
              <a:rPr lang="zh-CN" altLang="en-US" sz="2000" b="1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逻辑</a:t>
            </a:r>
            <a:r>
              <a:rPr lang="zh-CN" altLang="en-US" sz="2000" b="1" smtClean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关系 </a:t>
            </a:r>
            <a:r>
              <a:rPr lang="zh-CN" altLang="en-US" sz="2000" b="1" smtClean="0">
                <a:solidFill>
                  <a:srgbClr val="FF339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/>
              </a:rPr>
              <a:t></a:t>
            </a:r>
            <a:r>
              <a:rPr lang="zh-CN" altLang="en-US" sz="2000" b="1" smtClean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/>
              </a:rPr>
              <a:t> </a:t>
            </a:r>
            <a:r>
              <a:rPr lang="zh-CN" altLang="en-US" sz="2000" b="1" smtClean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</a:t>
            </a:r>
            <a:r>
              <a:rPr lang="zh-CN" altLang="en-US" sz="2000" b="1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0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逻辑结构</a:t>
            </a:r>
            <a:r>
              <a:rPr lang="zh-CN" altLang="en-US" sz="2000" b="1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000" b="1" dirty="0">
              <a:solidFill>
                <a:srgbClr val="33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 algn="just">
              <a:lnSpc>
                <a:spcPct val="130000"/>
              </a:lnSpc>
              <a:buFontTx/>
              <a:buBlip>
                <a:blip r:embed="rId1"/>
              </a:buBlip>
            </a:pPr>
            <a:r>
              <a:rPr lang="zh-CN" altLang="en-US" sz="2000" b="1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数据元素及其关系在计算机存储器中的</a:t>
            </a:r>
            <a:r>
              <a:rPr lang="zh-CN" altLang="en-US" sz="2000" b="1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存储</a:t>
            </a:r>
            <a:r>
              <a:rPr lang="zh-CN" altLang="en-US" sz="2000" b="1" smtClean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方式 </a:t>
            </a:r>
            <a:r>
              <a:rPr lang="zh-CN" altLang="en-US" sz="2000" smtClean="0">
                <a:solidFill>
                  <a:srgbClr val="FF339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/>
              </a:rPr>
              <a:t></a:t>
            </a:r>
            <a:r>
              <a:rPr lang="zh-CN" altLang="en-US" sz="2000" smtClean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/>
              </a:rPr>
              <a:t> </a:t>
            </a:r>
            <a:r>
              <a:rPr lang="zh-CN" altLang="en-US" sz="2000" b="1" smtClean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</a:t>
            </a:r>
            <a:r>
              <a:rPr lang="zh-CN" altLang="en-US" sz="2000" b="1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0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存储</a:t>
            </a:r>
            <a:r>
              <a:rPr lang="zh-CN" altLang="en-US" sz="2000" b="1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结构</a:t>
            </a:r>
            <a:r>
              <a:rPr lang="zh-CN" altLang="en-US" sz="2000" b="1" smtClean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（或</a:t>
            </a:r>
            <a:r>
              <a:rPr lang="zh-CN" altLang="en-US" sz="2000" b="1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物理结构</a:t>
            </a:r>
            <a:r>
              <a:rPr lang="zh-CN" altLang="en-US" sz="2000" b="1" smtClean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zh-CN" altLang="en-US" sz="2000" b="1" smtClean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000" b="1" dirty="0">
              <a:solidFill>
                <a:srgbClr val="33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 algn="just">
              <a:lnSpc>
                <a:spcPct val="130000"/>
              </a:lnSpc>
              <a:buFontTx/>
              <a:buBlip>
                <a:blip r:embed="rId1"/>
              </a:buBlip>
            </a:pPr>
            <a:r>
              <a:rPr lang="zh-CN" altLang="en-US" sz="2000" b="1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施加在该数据</a:t>
            </a:r>
            <a:r>
              <a:rPr lang="zh-CN" altLang="en-US" sz="2000" b="1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上</a:t>
            </a:r>
            <a:r>
              <a:rPr lang="zh-CN" altLang="en-US" sz="2000" b="1" smtClean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的操作 </a:t>
            </a:r>
            <a:r>
              <a:rPr lang="zh-CN" altLang="en-US" sz="2000" smtClean="0">
                <a:solidFill>
                  <a:srgbClr val="FF339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/>
              </a:rPr>
              <a:t></a:t>
            </a:r>
            <a:r>
              <a:rPr lang="zh-CN" altLang="en-US" sz="2000" smtClean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/>
              </a:rPr>
              <a:t> </a:t>
            </a:r>
            <a:r>
              <a:rPr lang="zh-CN" altLang="en-US" sz="2000" b="1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</a:t>
            </a:r>
            <a:r>
              <a:rPr lang="zh-CN" altLang="en-US" sz="20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运算</a:t>
            </a:r>
            <a:r>
              <a:rPr lang="zh-CN" altLang="en-US" sz="2000" b="1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000" b="1" dirty="0">
              <a:solidFill>
                <a:srgbClr val="33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"/>
          <p:cNvSpPr txBox="1">
            <a:spLocks noChangeArrowheads="1"/>
          </p:cNvSpPr>
          <p:nvPr/>
        </p:nvSpPr>
        <p:spPr bwMode="auto">
          <a:xfrm>
            <a:off x="357158" y="285727"/>
            <a:ext cx="3786214" cy="6120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tIns="108000">
            <a:spAutoFit/>
          </a:bodyPr>
          <a:lstStyle/>
          <a:p>
            <a:pPr marL="457200" indent="-457200">
              <a:lnSpc>
                <a:spcPct val="110000"/>
              </a:lnSpc>
            </a:pPr>
            <a:r>
              <a:rPr lang="en-US" altLang="zh-CN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/>
              </a:rPr>
              <a:t>1</a:t>
            </a:r>
            <a:r>
              <a:rPr lang="zh-CN" altLang="en-US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/>
              </a:rPr>
              <a:t>、</a:t>
            </a:r>
            <a:r>
              <a:rPr lang="zh-CN" altLang="en-US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的逻辑结构表示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1071546"/>
            <a:ext cx="764386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mtClean="0">
                <a:solidFill>
                  <a:srgbClr val="3333CC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数据的逻辑结构是面向用户的，它有多种</a:t>
            </a:r>
            <a:r>
              <a:rPr lang="zh-CN" altLang="en-US" b="1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表示形式。</a:t>
            </a:r>
            <a:endParaRPr lang="zh-CN" altLang="en-US" b="1" dirty="0" smtClean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952517" y="2628512"/>
          <a:ext cx="5119681" cy="365800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{16D9F66E-5EB9-4882-86FB-DCBF35E3C3E4}</a:tableStyleId>
              </a:tblPr>
              <a:tblGrid>
                <a:gridCol w="1337386"/>
                <a:gridCol w="1337386"/>
                <a:gridCol w="1337386"/>
                <a:gridCol w="1107523"/>
              </a:tblGrid>
              <a:tr h="5185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学号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姓名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性别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班号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92D050"/>
                    </a:solidFill>
                  </a:tcPr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张斌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8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刘丽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34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李英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20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陈华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12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王奇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26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董强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王萍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</a:tbl>
          </a:graphicData>
        </a:graphic>
      </p:graphicFrame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28662" y="1771254"/>
            <a:ext cx="5000660" cy="514738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tIns="72000" bIns="72000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0" lang="zh-CN" altLang="en-US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/>
              </a:rPr>
              <a:t> </a:t>
            </a:r>
            <a:r>
              <a:rPr kumimoji="0" lang="zh-CN" altLang="en-US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学生</a:t>
            </a:r>
            <a:r>
              <a:rPr kumimoji="0"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表的逻辑结构</a:t>
            </a:r>
            <a:r>
              <a:rPr kumimoji="0" lang="zh-CN" altLang="en-US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表示</a:t>
            </a:r>
            <a:r>
              <a:rPr kumimoji="0" lang="en-US" altLang="zh-CN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1-</a:t>
            </a:r>
            <a:r>
              <a:rPr kumimoji="0" lang="zh-CN" altLang="en-US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表格</a:t>
            </a:r>
            <a:endParaRPr kumimoji="0"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右大括号 7"/>
          <p:cNvSpPr/>
          <p:nvPr/>
        </p:nvSpPr>
        <p:spPr>
          <a:xfrm>
            <a:off x="6286512" y="2786058"/>
            <a:ext cx="285752" cy="3429024"/>
          </a:xfrm>
          <a:prstGeom prst="righ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643702" y="3214686"/>
            <a:ext cx="430887" cy="25003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直接来源于现实世界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928662" y="2369005"/>
            <a:ext cx="8001056" cy="3631763"/>
          </a:xfrm>
          <a:prstGeom prst="rect">
            <a:avLst/>
          </a:prstGeom>
          <a:scene3d>
            <a:camera prst="perspectiveRight"/>
            <a:lightRig rig="threePt" dir="t"/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zh-CN" altLang="en-US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一个二元组表示为：</a:t>
            </a:r>
            <a:endParaRPr lang="zh-CN" altLang="en-US" sz="22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zh-CN" altLang="en-US" sz="2000" b="1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2000" b="1" dirty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B=(</a:t>
            </a:r>
            <a:r>
              <a:rPr lang="en-US" altLang="zh-CN" sz="2000" b="1" i="1" dirty="0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D</a:t>
            </a:r>
            <a:r>
              <a:rPr lang="zh-CN" altLang="en-US" sz="2000" dirty="0" err="1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i="1" dirty="0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000" b="1" dirty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endParaRPr lang="en-US" altLang="zh-CN" sz="2000" b="1" dirty="0">
              <a:solidFill>
                <a:srgbClr val="FF3399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zh-CN" altLang="en-US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其中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是一种数据结构，它由数据元素的集合</a:t>
            </a:r>
            <a:r>
              <a:rPr lang="en-US" altLang="zh-CN" sz="2200" b="1" i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D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和</a:t>
            </a:r>
            <a:r>
              <a:rPr lang="en-US" altLang="zh-CN" sz="2200" b="1" i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D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上二元关系的集合</a:t>
            </a:r>
            <a:r>
              <a:rPr lang="en-US" altLang="zh-CN" sz="2200" b="1" i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所组成。其中：</a:t>
            </a:r>
            <a:endParaRPr lang="zh-CN" altLang="en-US" sz="22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zh-CN" altLang="en-US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2000" b="1" i="1" dirty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D</a:t>
            </a:r>
            <a:r>
              <a:rPr lang="en-US" altLang="zh-CN" sz="2000" b="1" dirty="0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={ </a:t>
            </a:r>
            <a:r>
              <a:rPr lang="en-US" altLang="zh-CN" sz="2000" b="1" i="1" dirty="0" err="1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d</a:t>
            </a:r>
            <a:r>
              <a:rPr lang="en-US" altLang="zh-CN" sz="2000" b="1" i="1" baseline="-30000" dirty="0" err="1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000" b="1" i="1" baseline="-30000" dirty="0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| </a:t>
            </a:r>
            <a:r>
              <a:rPr lang="en-US" altLang="zh-CN" sz="2000" b="1" dirty="0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 err="1">
                <a:solidFill>
                  <a:srgbClr val="FF33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≤</a:t>
            </a:r>
            <a:r>
              <a:rPr lang="en-US" altLang="zh-CN" sz="2000" b="1" i="1" dirty="0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000" b="1" dirty="0" err="1">
                <a:solidFill>
                  <a:srgbClr val="FF3399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≤</a:t>
            </a:r>
            <a:r>
              <a:rPr lang="en-US" altLang="zh-CN" sz="2000" b="1" i="1" dirty="0" err="1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000" b="1" i="1" dirty="0" err="1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i="1" dirty="0" err="1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b="1" dirty="0" err="1">
                <a:solidFill>
                  <a:srgbClr val="FF33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≥</a:t>
            </a:r>
            <a:r>
              <a:rPr lang="en-US" altLang="zh-CN" sz="2000" b="1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0</a:t>
            </a:r>
            <a:r>
              <a:rPr lang="en-US" altLang="zh-CN" sz="2000" b="1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}</a:t>
            </a:r>
            <a:r>
              <a:rPr lang="zh-CN" altLang="en-US" sz="2000" b="1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zh-CN" altLang="en-US" sz="200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数据元素的集合</a:t>
            </a:r>
            <a:endParaRPr lang="en-US" altLang="zh-CN" sz="2000" b="1" dirty="0">
              <a:solidFill>
                <a:srgbClr val="FF3399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20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000" b="1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000" b="1" i="1" dirty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000" b="1" dirty="0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={ </a:t>
            </a:r>
            <a:r>
              <a:rPr lang="en-US" altLang="zh-CN" sz="2000" b="1" i="1" dirty="0" err="1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000" b="1" i="1" baseline="-30000" dirty="0" err="1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j</a:t>
            </a:r>
            <a:r>
              <a:rPr lang="en-US" altLang="zh-CN" sz="2000" b="1" i="1" baseline="-30000" dirty="0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2000" b="1" dirty="0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| </a:t>
            </a:r>
            <a:r>
              <a:rPr lang="en-US" altLang="zh-CN" sz="2000" b="1" dirty="0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 err="1">
                <a:solidFill>
                  <a:srgbClr val="FF33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≤</a:t>
            </a:r>
            <a:r>
              <a:rPr lang="en-US" altLang="zh-CN" sz="2000" b="1" i="1" dirty="0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j</a:t>
            </a:r>
            <a:r>
              <a:rPr lang="en-US" altLang="zh-CN" sz="2000" b="1" dirty="0" err="1">
                <a:solidFill>
                  <a:srgbClr val="FF3399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≤</a:t>
            </a:r>
            <a:r>
              <a:rPr lang="en-US" altLang="zh-CN" sz="2000" b="1" i="1" dirty="0" err="1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zh-CN" altLang="en-US" sz="2000" b="1" i="1" dirty="0" err="1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i="1" dirty="0" err="1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en-US" altLang="zh-CN" sz="2000" b="1" dirty="0" err="1">
                <a:solidFill>
                  <a:srgbClr val="FF3399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≥</a:t>
            </a:r>
            <a:r>
              <a:rPr lang="en-US" altLang="zh-CN" sz="2000" b="1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0</a:t>
            </a:r>
            <a:r>
              <a:rPr lang="en-US" altLang="zh-CN" sz="2000" b="1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}</a:t>
            </a:r>
            <a:r>
              <a:rPr lang="zh-CN" altLang="en-US" sz="2000" b="1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zh-CN" altLang="en-US" sz="200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关系的集合</a:t>
            </a:r>
            <a:r>
              <a:rPr lang="en-US" altLang="zh-CN" sz="2000" b="1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0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endParaRPr lang="en-US" altLang="zh-CN" sz="2000" b="1" dirty="0">
              <a:solidFill>
                <a:srgbClr val="FF0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8457" name="Text Box 25"/>
          <p:cNvSpPr txBox="1">
            <a:spLocks noChangeArrowheads="1"/>
          </p:cNvSpPr>
          <p:nvPr/>
        </p:nvSpPr>
        <p:spPr bwMode="auto">
          <a:xfrm>
            <a:off x="714348" y="1522761"/>
            <a:ext cx="6357982" cy="49859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</a:pPr>
            <a:r>
              <a:rPr lang="zh-CN" altLang="en-US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二元组</a:t>
            </a:r>
            <a:r>
              <a:rPr lang="zh-CN" altLang="en-US" b="1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kumimoji="0" lang="zh-CN" altLang="en-US" smtClean="0">
                <a:solidFill>
                  <a:srgbClr val="3333CC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一种通用的逻辑结构表示方法</a:t>
            </a:r>
            <a:endParaRPr kumimoji="0"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42910" y="571480"/>
            <a:ext cx="5214974" cy="514738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tIns="72000" bIns="72000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0" lang="zh-CN" altLang="en-US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/>
              </a:rPr>
              <a:t> </a:t>
            </a:r>
            <a:r>
              <a:rPr kumimoji="0" lang="zh-CN" altLang="en-US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学生</a:t>
            </a:r>
            <a:r>
              <a:rPr kumimoji="0"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表的逻辑结构</a:t>
            </a:r>
            <a:r>
              <a:rPr kumimoji="0" lang="zh-CN" altLang="en-US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表示</a:t>
            </a:r>
            <a:r>
              <a:rPr kumimoji="0" lang="en-US" altLang="zh-CN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2-</a:t>
            </a:r>
            <a:r>
              <a:rPr lang="zh-CN" altLang="en-US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二元组</a:t>
            </a:r>
            <a:endParaRPr kumimoji="0"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603224" y="1278941"/>
            <a:ext cx="7754990" cy="28083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Tx/>
              <a:buBlip>
                <a:blip r:embed="rId1"/>
              </a:buBlip>
            </a:pP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序偶</a:t>
            </a: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2000" b="1" i="1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2000" b="1" i="1" dirty="0" err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i="1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&gt;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（</a:t>
            </a:r>
            <a:r>
              <a:rPr lang="en-US" altLang="zh-CN" sz="2000" b="1" i="1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2000" b="1" i="1" dirty="0" err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i="1" dirty="0" err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en-US" altLang="zh-CN" sz="2000" b="1" dirty="0" err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∈</a:t>
            </a:r>
            <a:r>
              <a:rPr lang="en-US" altLang="zh-CN" sz="2000" b="1" i="1" dirty="0" err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D</a:t>
            </a:r>
            <a:r>
              <a:rPr lang="zh-CN" altLang="en-US" sz="2000" b="1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）</a:t>
            </a:r>
            <a:r>
              <a:rPr lang="zh-CN" altLang="en-US" sz="2000" b="1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Symbol" panose="05050102010706020507" pitchFamily="18" charset="2"/>
              </a:rPr>
              <a:t> </a:t>
            </a:r>
            <a:r>
              <a:rPr lang="en-US" altLang="zh-CN" sz="2000" b="1" i="1" dirty="0">
                <a:solidFill>
                  <a:srgbClr val="CC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2000" b="1" dirty="0">
                <a:solidFill>
                  <a:srgbClr val="CC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为第一元素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i="1" dirty="0">
                <a:solidFill>
                  <a:srgbClr val="CC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zh-CN" altLang="en-US" sz="2000" b="1" dirty="0">
                <a:solidFill>
                  <a:srgbClr val="CC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为第二元素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>
              <a:lnSpc>
                <a:spcPct val="150000"/>
              </a:lnSpc>
              <a:buFontTx/>
              <a:buBlip>
                <a:blip r:embed="rId1"/>
              </a:buBlip>
            </a:pPr>
            <a:r>
              <a:rPr lang="en-US" altLang="zh-CN" sz="2000" b="1" i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为</a:t>
            </a:r>
            <a:r>
              <a:rPr lang="en-US" altLang="zh-CN" sz="2000" b="1" i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zh-CN" altLang="en-US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000" b="1" smtClean="0">
                <a:solidFill>
                  <a:srgbClr val="CC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前驱元素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>
              <a:lnSpc>
                <a:spcPct val="150000"/>
              </a:lnSpc>
              <a:buFontTx/>
              <a:buBlip>
                <a:blip r:embed="rId1"/>
              </a:buBlip>
            </a:pPr>
            <a:r>
              <a:rPr lang="en-US" altLang="zh-CN" sz="2000" b="1" i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为</a:t>
            </a:r>
            <a:r>
              <a:rPr lang="en-US" altLang="zh-CN" sz="2000" b="1" i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000" b="1" dirty="0">
                <a:solidFill>
                  <a:srgbClr val="CC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后继元素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>
              <a:lnSpc>
                <a:spcPct val="150000"/>
              </a:lnSpc>
              <a:buFontTx/>
              <a:buBlip>
                <a:blip r:embed="rId1"/>
              </a:buBlip>
            </a:pP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若某个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元素</a:t>
            </a:r>
            <a:r>
              <a:rPr lang="zh-CN" altLang="en-US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没有前驱元素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，则称该元素为</a:t>
            </a:r>
            <a:r>
              <a:rPr lang="zh-CN" altLang="en-US" sz="2000" b="1" dirty="0">
                <a:solidFill>
                  <a:srgbClr val="CC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开始元素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；若某个元素没有后继元素，则称该元素为</a:t>
            </a:r>
            <a:r>
              <a:rPr lang="zh-CN" altLang="en-US" sz="2000" b="1" dirty="0">
                <a:solidFill>
                  <a:srgbClr val="CC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终端元素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79879" name="Text Box 1031"/>
          <p:cNvSpPr txBox="1">
            <a:spLocks noChangeArrowheads="1"/>
          </p:cNvSpPr>
          <p:nvPr/>
        </p:nvSpPr>
        <p:spPr bwMode="auto">
          <a:xfrm>
            <a:off x="428596" y="549275"/>
            <a:ext cx="4929222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0" lang="zh-CN" altLang="en-US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每个关系</a:t>
            </a:r>
            <a:r>
              <a:rPr kumimoji="0" lang="zh-CN" altLang="en-US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</a:t>
            </a:r>
            <a:r>
              <a:rPr kumimoji="0" lang="zh-CN" altLang="en-US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用若干个序偶来表示</a:t>
            </a:r>
            <a:r>
              <a:rPr kumimoji="0" lang="zh-CN" altLang="en-US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endParaRPr kumimoji="0" lang="zh-CN" altLang="en-US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1472" y="4500570"/>
            <a:ext cx="8072494" cy="36317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smtClean="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序偶</a:t>
            </a:r>
            <a:r>
              <a:rPr lang="en-US" altLang="zh-CN" sz="2200" smtClean="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2200" i="1" smtClean="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2200" i="1" smtClean="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 smtClean="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en-US" altLang="zh-CN" sz="2200" smtClean="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&gt;</a:t>
            </a:r>
            <a:r>
              <a:rPr lang="zh-CN" altLang="en-US" sz="2200" smtClean="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表示</a:t>
            </a:r>
            <a:r>
              <a:rPr lang="en-US" altLang="zh-CN" sz="2200" i="1" smtClean="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2200" smtClean="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、</a:t>
            </a:r>
            <a:r>
              <a:rPr lang="en-US" altLang="zh-CN" sz="2200" i="1" smtClean="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zh-CN" altLang="en-US" sz="2200" smtClean="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是有向的，序偶</a:t>
            </a:r>
            <a:r>
              <a:rPr lang="en-US" altLang="zh-CN" sz="2200" smtClean="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 smtClean="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2200" i="1" smtClean="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 smtClean="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en-US" altLang="zh-CN" sz="2200" smtClean="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smtClean="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表示</a:t>
            </a:r>
            <a:r>
              <a:rPr lang="en-US" altLang="zh-CN" sz="2200" i="1" smtClean="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2200" smtClean="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、</a:t>
            </a:r>
            <a:r>
              <a:rPr lang="en-US" altLang="zh-CN" sz="2200" i="1" smtClean="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zh-CN" altLang="en-US" sz="2200" smtClean="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是无向的</a:t>
            </a:r>
            <a:endParaRPr lang="zh-CN" altLang="en-US" sz="2200">
              <a:solidFill>
                <a:srgbClr val="6600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5720" y="4272747"/>
            <a:ext cx="2663115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200"/>
              </a:lnSpc>
            </a:pPr>
            <a:r>
              <a:rPr lang="zh-CN" altLang="en-US" smtClean="0">
                <a:solidFill>
                  <a:srgbClr val="3333CC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二元组</a:t>
            </a:r>
            <a:r>
              <a:rPr lang="zh-CN" altLang="en-US" b="1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逻辑表示：</a:t>
            </a:r>
            <a:r>
              <a:rPr lang="zh-CN" altLang="en-US" b="1" dirty="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　</a:t>
            </a:r>
            <a:endParaRPr lang="zh-CN" altLang="en-US" b="1" dirty="0" smtClean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7224" y="4915689"/>
            <a:ext cx="7235146" cy="464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tIns="144000" bIns="72000" rtlCol="0">
            <a:spAutoFit/>
          </a:bodyPr>
          <a:lstStyle/>
          <a:p>
            <a:r>
              <a:rPr lang="zh-CN" altLang="en-US" sz="2000" dirty="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000" dirty="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&lt;1,8&gt;</a:t>
            </a:r>
            <a:r>
              <a:rPr lang="zh-CN" altLang="en-US" sz="2000" dirty="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&lt;8,34&gt;</a:t>
            </a:r>
            <a:r>
              <a:rPr lang="zh-CN" altLang="en-US" sz="2000" dirty="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&lt;34,20&gt;</a:t>
            </a:r>
            <a:r>
              <a:rPr lang="zh-CN" altLang="en-US" sz="2000" dirty="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&lt;20,12&gt;</a:t>
            </a:r>
            <a:r>
              <a:rPr lang="zh-CN" altLang="en-US" sz="2000" dirty="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&lt;12,26&gt;</a:t>
            </a:r>
            <a:r>
              <a:rPr lang="zh-CN" altLang="en-US" sz="2000" dirty="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&lt;26,5&gt;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785917" y="214290"/>
          <a:ext cx="4000528" cy="316992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{16D9F66E-5EB9-4882-86FB-DCBF35E3C3E4}</a:tableStyleId>
              </a:tblPr>
              <a:tblGrid>
                <a:gridCol w="1045036"/>
                <a:gridCol w="1045036"/>
                <a:gridCol w="1045036"/>
                <a:gridCol w="865420"/>
              </a:tblGrid>
              <a:tr h="3609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学号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姓名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性别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班号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92D050"/>
                    </a:solidFill>
                  </a:tcPr>
                </a:tc>
              </a:tr>
              <a:tr h="336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张斌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336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8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刘丽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336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34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李英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336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20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陈华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336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12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王奇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336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26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董强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336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王萍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071934" y="3714752"/>
            <a:ext cx="3143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smtClean="0">
                <a:ea typeface="楷体" panose="02010609060101010101" pitchFamily="49" charset="-122"/>
                <a:cs typeface="Times New Roman" panose="02020603050405020304" pitchFamily="18" charset="0"/>
              </a:rPr>
              <a:t>每个学生记录用学号标识</a:t>
            </a:r>
            <a:endParaRPr lang="zh-CN" altLang="en-US" sz="2000"/>
          </a:p>
        </p:txBody>
      </p:sp>
      <p:sp>
        <p:nvSpPr>
          <p:cNvPr id="10" name="下箭头 9"/>
          <p:cNvSpPr/>
          <p:nvPr/>
        </p:nvSpPr>
        <p:spPr>
          <a:xfrm>
            <a:off x="3857620" y="3571876"/>
            <a:ext cx="142876" cy="642942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5476" name="文本框 105475"/>
          <p:cNvSpPr txBox="1"/>
          <p:nvPr/>
        </p:nvSpPr>
        <p:spPr>
          <a:xfrm>
            <a:off x="1449070" y="660083"/>
            <a:ext cx="6408738" cy="5340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为什么要学习和研究数据结构？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105477" name="图片 1054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65" y="1194435"/>
            <a:ext cx="8713788" cy="55356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428596" y="357166"/>
            <a:ext cx="5000660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例如，如下数据为一</a:t>
            </a:r>
            <a:r>
              <a:rPr lang="zh-CN" altLang="en-US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个矩阵：      </a:t>
            </a:r>
            <a:endParaRPr lang="zh-CN" altLang="en-US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428596" y="2492377"/>
            <a:ext cx="8358214" cy="33701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2200" b="1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zh-CN" altLang="en-US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对应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的二元组表示为</a:t>
            </a:r>
            <a:r>
              <a:rPr lang="en-US" altLang="zh-CN" sz="2200" b="1" i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</a:t>
            </a:r>
            <a:r>
              <a:rPr lang="en-US" altLang="zh-CN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=(</a:t>
            </a:r>
            <a:r>
              <a:rPr lang="en-US" altLang="zh-CN" sz="2200" b="1" i="1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D</a:t>
            </a:r>
            <a:r>
              <a:rPr lang="zh-CN" altLang="en-US" sz="2200" b="1" i="1" dirty="0" err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i="1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，其中：</a:t>
            </a:r>
            <a:endParaRPr lang="zh-CN" altLang="en-US" sz="22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zh-CN" altLang="en-US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2000" b="1" i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D</a:t>
            </a:r>
            <a:r>
              <a:rPr lang="en-US" altLang="zh-CN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={</a:t>
            </a:r>
            <a:r>
              <a:rPr lang="en-US" altLang="zh-CN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zh-CN" altLang="en-US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6</a:t>
            </a:r>
            <a:r>
              <a:rPr lang="zh-CN" altLang="en-US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</a:t>
            </a:r>
            <a:r>
              <a:rPr lang="zh-CN" altLang="en-US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8</a:t>
            </a:r>
            <a:r>
              <a:rPr lang="zh-CN" altLang="en-US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12</a:t>
            </a:r>
            <a:r>
              <a:rPr lang="zh-CN" altLang="en-US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7</a:t>
            </a:r>
            <a:r>
              <a:rPr lang="zh-CN" altLang="en-US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4</a:t>
            </a:r>
            <a:r>
              <a:rPr lang="zh-CN" altLang="en-US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5</a:t>
            </a:r>
            <a:r>
              <a:rPr lang="zh-CN" altLang="en-US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10</a:t>
            </a:r>
            <a:r>
              <a:rPr lang="zh-CN" altLang="en-US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9</a:t>
            </a:r>
            <a:r>
              <a:rPr lang="zh-CN" altLang="en-US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11</a:t>
            </a: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2000" b="1" i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={</a:t>
            </a:r>
            <a:r>
              <a:rPr lang="en-US" altLang="zh-CN" sz="2000" b="1" i="1" dirty="0" err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000" b="1" dirty="0" err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000" b="1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i="1" dirty="0" err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000" b="1" dirty="0" err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}     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其中，</a:t>
            </a:r>
            <a:r>
              <a:rPr lang="en-US" altLang="zh-CN" sz="2000" b="1" i="1" dirty="0" err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000" b="1" dirty="0" err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表示</a:t>
            </a:r>
            <a:r>
              <a:rPr lang="zh-CN" altLang="en-US" sz="20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行关系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i="1" dirty="0" err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000" b="1" dirty="0" err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表</a:t>
            </a:r>
            <a:r>
              <a:rPr lang="zh-CN" altLang="en-US" sz="2000" b="1" dirty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示列关系</a:t>
            </a:r>
            <a:endParaRPr lang="zh-CN" altLang="en-US" sz="2000" b="1" dirty="0">
              <a:solidFill>
                <a:srgbClr val="339933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>
                <a:solidFill>
                  <a:srgbClr val="0070C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zh-CN" altLang="en-US" sz="2000" b="1" smtClean="0">
                <a:solidFill>
                  <a:srgbClr val="0070C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2000" b="1" i="1" dirty="0" err="1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={&lt;2,6</a:t>
            </a:r>
            <a:r>
              <a:rPr lang="en-US" altLang="zh-CN" sz="2000" b="1" dirty="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&gt;</a:t>
            </a:r>
            <a:r>
              <a:rPr lang="zh-CN" altLang="en-US" sz="2000" b="1" dirty="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dirty="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6,3</a:t>
            </a:r>
            <a:r>
              <a:rPr lang="en-US" altLang="zh-CN" sz="2000" b="1" dirty="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&gt;</a:t>
            </a:r>
            <a:r>
              <a:rPr lang="zh-CN" altLang="en-US" sz="2000" b="1" dirty="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dirty="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3,1</a:t>
            </a:r>
            <a:r>
              <a:rPr lang="en-US" altLang="zh-CN" sz="2000" b="1" dirty="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&gt;</a:t>
            </a:r>
            <a:r>
              <a:rPr lang="zh-CN" altLang="en-US" sz="2000" b="1" dirty="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dirty="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8,12</a:t>
            </a:r>
            <a:r>
              <a:rPr lang="en-US" altLang="zh-CN" sz="2000" b="1" dirty="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&gt;</a:t>
            </a:r>
            <a:r>
              <a:rPr lang="zh-CN" altLang="en-US" sz="2000" b="1" dirty="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dirty="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12,7</a:t>
            </a:r>
            <a:r>
              <a:rPr lang="en-US" altLang="zh-CN" sz="2000" b="1" dirty="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&gt;</a:t>
            </a:r>
            <a:r>
              <a:rPr lang="zh-CN" altLang="en-US" sz="2000" b="1" dirty="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dirty="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7,4</a:t>
            </a: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&gt;</a:t>
            </a:r>
            <a:r>
              <a:rPr lang="zh-CN" altLang="en-US" sz="2000" b="1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endParaRPr lang="en-US" altLang="zh-CN" sz="2000" b="1" smtClean="0">
              <a:solidFill>
                <a:srgbClr val="C00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200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    </a:t>
            </a: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5,10</a:t>
            </a:r>
            <a:r>
              <a:rPr lang="en-US" altLang="zh-CN" sz="2000" b="1" dirty="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&gt;,  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&lt;10,9</a:t>
            </a: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&gt;</a:t>
            </a:r>
            <a:r>
              <a:rPr lang="zh-CN" altLang="en-US" sz="2000" b="1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9,11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&gt;}</a:t>
            </a:r>
            <a:endParaRPr lang="en-US" altLang="zh-CN" sz="2000" b="1" dirty="0">
              <a:solidFill>
                <a:srgbClr val="C00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2000" b="1" i="1" dirty="0" err="1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000" b="1" dirty="0" err="1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b="1" dirty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={&lt;2,8</a:t>
            </a:r>
            <a:r>
              <a:rPr lang="en-US" altLang="zh-CN" sz="2000" b="1" dirty="0" smtClean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&gt;</a:t>
            </a:r>
            <a:r>
              <a:rPr lang="zh-CN" altLang="en-US" sz="2000" b="1" dirty="0" smtClean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dirty="0" smtClean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2000" b="1" dirty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8,5</a:t>
            </a:r>
            <a:r>
              <a:rPr lang="en-US" altLang="zh-CN" sz="2000" b="1" dirty="0" smtClean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&gt;</a:t>
            </a:r>
            <a:r>
              <a:rPr lang="zh-CN" altLang="en-US" sz="2000" b="1" dirty="0" smtClean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dirty="0" smtClean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2000" b="1" dirty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6,12</a:t>
            </a:r>
            <a:r>
              <a:rPr lang="en-US" altLang="zh-CN" sz="2000" b="1" dirty="0" smtClean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&gt;</a:t>
            </a:r>
            <a:r>
              <a:rPr lang="zh-CN" altLang="en-US" sz="2000" b="1" dirty="0" smtClean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dirty="0" smtClean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2000" b="1" dirty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12,10</a:t>
            </a:r>
            <a:r>
              <a:rPr lang="en-US" altLang="zh-CN" sz="2000" b="1" dirty="0" smtClean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&gt;</a:t>
            </a:r>
            <a:r>
              <a:rPr lang="zh-CN" altLang="en-US" sz="2000" b="1" dirty="0" smtClean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dirty="0" smtClean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2000" b="1" dirty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3,7</a:t>
            </a:r>
            <a:r>
              <a:rPr lang="en-US" altLang="zh-CN" sz="2000" b="1" dirty="0" smtClean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&gt;</a:t>
            </a:r>
            <a:r>
              <a:rPr lang="zh-CN" altLang="en-US" sz="2000" b="1" dirty="0" smtClean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dirty="0" smtClean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2000" b="1" dirty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7,9</a:t>
            </a:r>
            <a:r>
              <a:rPr lang="en-US" altLang="zh-CN" sz="2000" b="1" smtClean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&gt;,  </a:t>
            </a:r>
            <a:endParaRPr lang="en-US" altLang="zh-CN" sz="2000" b="1" smtClean="0">
              <a:solidFill>
                <a:srgbClr val="339933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2000" smtClean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    </a:t>
            </a:r>
            <a:r>
              <a:rPr lang="en-US" altLang="zh-CN" sz="2000" b="1" smtClean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2000" b="1" dirty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1,4</a:t>
            </a:r>
            <a:r>
              <a:rPr lang="en-US" altLang="zh-CN" sz="2000" b="1" dirty="0" smtClean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&gt;</a:t>
            </a:r>
            <a:r>
              <a:rPr lang="zh-CN" altLang="en-US" sz="2000" b="1" dirty="0" smtClean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dirty="0" smtClean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&lt;4,11&gt;}</a:t>
            </a:r>
            <a:endParaRPr lang="en-US" altLang="zh-CN" sz="2000" b="1" dirty="0">
              <a:solidFill>
                <a:srgbClr val="339933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212826" y="1000108"/>
            <a:ext cx="2001852" cy="1144596"/>
            <a:chOff x="1212826" y="1000108"/>
            <a:chExt cx="2001852" cy="1144596"/>
          </a:xfrm>
        </p:grpSpPr>
        <p:cxnSp>
          <p:nvCxnSpPr>
            <p:cNvPr id="7" name="直接连接符 6"/>
            <p:cNvCxnSpPr/>
            <p:nvPr/>
          </p:nvCxnSpPr>
          <p:spPr>
            <a:xfrm rot="5400000">
              <a:off x="642116" y="1571612"/>
              <a:ext cx="1143008" cy="1588"/>
            </a:xfrm>
            <a:prstGeom prst="line">
              <a:avLst/>
            </a:prstGeom>
            <a:ln w="28575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213620" y="2143116"/>
              <a:ext cx="142876" cy="1588"/>
            </a:xfrm>
            <a:prstGeom prst="line">
              <a:avLst/>
            </a:prstGeom>
            <a:ln w="28575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213620" y="1000108"/>
              <a:ext cx="142876" cy="1588"/>
            </a:xfrm>
            <a:prstGeom prst="line">
              <a:avLst/>
            </a:prstGeom>
            <a:ln w="28575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427934" y="1111077"/>
              <a:ext cx="35719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56562" y="1111077"/>
              <a:ext cx="35719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85984" y="1111077"/>
              <a:ext cx="35719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endPara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13818" y="1111077"/>
              <a:ext cx="35719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endPara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27934" y="1452486"/>
              <a:ext cx="35719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endPara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56562" y="1452486"/>
              <a:ext cx="35719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12</a:t>
              </a:r>
              <a:endPara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85984" y="1452486"/>
              <a:ext cx="35719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endPara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13818" y="1452486"/>
              <a:ext cx="35719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27934" y="1825457"/>
              <a:ext cx="35719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endPara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56562" y="1825457"/>
              <a:ext cx="35719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endPara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285984" y="1825457"/>
              <a:ext cx="35719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9</a:t>
              </a:r>
              <a:endPara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13818" y="1825457"/>
              <a:ext cx="35719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  <a:endPara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 rot="5400000">
              <a:off x="2642380" y="1571612"/>
              <a:ext cx="1143008" cy="1588"/>
            </a:xfrm>
            <a:prstGeom prst="line">
              <a:avLst/>
            </a:prstGeom>
            <a:ln w="28575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071008" y="2143116"/>
              <a:ext cx="142876" cy="1588"/>
            </a:xfrm>
            <a:prstGeom prst="line">
              <a:avLst/>
            </a:prstGeom>
            <a:ln w="28575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071008" y="1000108"/>
              <a:ext cx="142876" cy="1588"/>
            </a:xfrm>
            <a:prstGeom prst="line">
              <a:avLst/>
            </a:prstGeom>
            <a:ln w="28575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98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6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6" name="Text Box 4"/>
          <p:cNvSpPr txBox="1">
            <a:spLocks noChangeArrowheads="1"/>
          </p:cNvSpPr>
          <p:nvPr/>
        </p:nvSpPr>
        <p:spPr bwMode="auto">
          <a:xfrm>
            <a:off x="642910" y="1357298"/>
            <a:ext cx="7429552" cy="110799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在</a:t>
            </a:r>
            <a:r>
              <a:rPr lang="zh-CN" altLang="en-US" sz="2200" b="1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学生表中，用学号标识每个学生记录，其逻辑结构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用图形</a:t>
            </a:r>
            <a:r>
              <a:rPr lang="zh-CN" altLang="en-US" sz="2200" b="1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表示如下：</a:t>
            </a:r>
            <a:endParaRPr lang="zh-CN" altLang="en-US" sz="22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603108" y="3031876"/>
            <a:ext cx="540000" cy="54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smtClean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zh-CN" altLang="en-US" sz="1800" dirty="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460364" y="3031876"/>
            <a:ext cx="540000" cy="54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smtClean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endParaRPr lang="zh-CN" altLang="en-US" sz="1800" dirty="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317620" y="3031876"/>
            <a:ext cx="540000" cy="54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800" dirty="0" smtClean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34</a:t>
            </a:r>
            <a:endParaRPr lang="zh-CN" altLang="en-US" sz="1800" dirty="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174876" y="3031876"/>
            <a:ext cx="540000" cy="54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800" dirty="0" smtClean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endParaRPr lang="zh-CN" altLang="en-US" sz="1800" dirty="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2138987" y="3301875"/>
            <a:ext cx="324000" cy="2117"/>
          </a:xfrm>
          <a:prstGeom prst="straightConnector1">
            <a:avLst/>
          </a:prstGeom>
          <a:ln w="28575">
            <a:solidFill>
              <a:srgbClr val="33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2996055" y="3301875"/>
            <a:ext cx="324000" cy="2117"/>
          </a:xfrm>
          <a:prstGeom prst="straightConnector1">
            <a:avLst/>
          </a:prstGeom>
          <a:ln w="28575">
            <a:solidFill>
              <a:srgbClr val="33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3829749" y="3301875"/>
            <a:ext cx="324000" cy="2117"/>
          </a:xfrm>
          <a:prstGeom prst="straightConnector1">
            <a:avLst/>
          </a:prstGeom>
          <a:ln w="28575">
            <a:solidFill>
              <a:srgbClr val="33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5032132" y="3031876"/>
            <a:ext cx="540000" cy="54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800" dirty="0" smtClean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endParaRPr lang="zh-CN" altLang="en-US" sz="1800" dirty="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889388" y="3031876"/>
            <a:ext cx="540000" cy="54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800" dirty="0" smtClean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26</a:t>
            </a:r>
            <a:endParaRPr lang="zh-CN" altLang="en-US" sz="1800" dirty="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746644" y="3031876"/>
            <a:ext cx="540000" cy="54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800" dirty="0" smtClean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zh-CN" altLang="en-US" sz="1800" dirty="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5556136" y="3301875"/>
            <a:ext cx="324000" cy="2117"/>
          </a:xfrm>
          <a:prstGeom prst="straightConnector1">
            <a:avLst/>
          </a:prstGeom>
          <a:ln w="28575">
            <a:solidFill>
              <a:srgbClr val="33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V="1">
            <a:off x="6389454" y="3301875"/>
            <a:ext cx="360000" cy="0"/>
          </a:xfrm>
          <a:prstGeom prst="straightConnector1">
            <a:avLst/>
          </a:prstGeom>
          <a:ln w="28575">
            <a:solidFill>
              <a:srgbClr val="33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4710755" y="3301875"/>
            <a:ext cx="324000" cy="2117"/>
          </a:xfrm>
          <a:prstGeom prst="straightConnector1">
            <a:avLst/>
          </a:prstGeom>
          <a:ln w="28575">
            <a:solidFill>
              <a:srgbClr val="33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642910" y="642918"/>
            <a:ext cx="5000660" cy="514738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tIns="72000" bIns="72000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0" lang="zh-CN" altLang="en-US" smtClean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0" lang="zh-CN" altLang="en-US" smtClean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 </a:t>
            </a:r>
            <a:r>
              <a:rPr kumimoji="0" lang="zh-CN" altLang="en-US" smtClean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学生</a:t>
            </a:r>
            <a:r>
              <a:rPr kumimoji="0" lang="zh-CN" altLang="en-US" dirty="0" smtClean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表的逻辑结构</a:t>
            </a:r>
            <a:r>
              <a:rPr kumimoji="0" lang="zh-CN" altLang="en-US" smtClean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表示</a:t>
            </a:r>
            <a:r>
              <a:rPr kumimoji="0" lang="en-US" altLang="zh-CN" smtClean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3-</a:t>
            </a:r>
            <a:r>
              <a:rPr lang="zh-CN" altLang="en-US" smtClean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图形</a:t>
            </a:r>
            <a:endParaRPr kumimoji="0" lang="en-US" altLang="zh-CN" dirty="0">
              <a:solidFill>
                <a:srgbClr val="FF0000"/>
              </a:solidFill>
              <a:latin typeface="Consolas" panose="020B0609020204030204" pitchFamily="49" charset="0"/>
              <a:ea typeface="黑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"/>
          <p:cNvSpPr txBox="1">
            <a:spLocks noChangeArrowheads="1"/>
          </p:cNvSpPr>
          <p:nvPr/>
        </p:nvSpPr>
        <p:spPr bwMode="auto">
          <a:xfrm>
            <a:off x="250826" y="347134"/>
            <a:ext cx="3678232" cy="6120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tIns="72000">
            <a:spAutoFit/>
          </a:bodyPr>
          <a:lstStyle/>
          <a:p>
            <a:pPr marL="457200" indent="-457200" algn="just">
              <a:lnSpc>
                <a:spcPct val="110000"/>
              </a:lnSpc>
            </a:pPr>
            <a:r>
              <a:rPr lang="zh-CN" altLang="en-US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、数据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的存储结构表示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00034" y="1142984"/>
            <a:ext cx="8143932" cy="8509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200" b="1" smtClean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数据</a:t>
            </a:r>
            <a:r>
              <a:rPr lang="zh-CN" altLang="en-US" sz="2200" b="1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在计算机存储器中的存储方式就是</a:t>
            </a:r>
            <a:r>
              <a:rPr lang="zh-CN" altLang="en-US" sz="2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存储</a:t>
            </a:r>
            <a:r>
              <a:rPr lang="zh-CN" altLang="en-US" sz="22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结构</a:t>
            </a:r>
            <a:r>
              <a:rPr lang="zh-CN" altLang="en-US" sz="2200" b="1" smtClean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。它是面向程序员的。       </a:t>
            </a:r>
            <a:endParaRPr lang="zh-CN" altLang="en-US" sz="2200" b="1" dirty="0">
              <a:solidFill>
                <a:srgbClr val="33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6" name="组合 12"/>
          <p:cNvGrpSpPr/>
          <p:nvPr/>
        </p:nvGrpSpPr>
        <p:grpSpPr>
          <a:xfrm>
            <a:off x="1263646" y="2530827"/>
            <a:ext cx="4951428" cy="1041049"/>
            <a:chOff x="1835150" y="1778000"/>
            <a:chExt cx="5257800" cy="720726"/>
          </a:xfrm>
        </p:grpSpPr>
        <p:sp>
          <p:nvSpPr>
            <p:cNvPr id="4" name="Rectangle 3"/>
            <p:cNvSpPr>
              <a:spLocks noChangeAspect="1" noChangeArrowheads="1"/>
            </p:cNvSpPr>
            <p:nvPr/>
          </p:nvSpPr>
          <p:spPr bwMode="auto">
            <a:xfrm>
              <a:off x="1835150" y="1778000"/>
              <a:ext cx="1657350" cy="720725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kumimoji="0" lang="zh-CN" altLang="en-US" sz="2000" b="1" dirty="0">
                  <a:solidFill>
                    <a:srgbClr val="3333CC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逻辑结构</a:t>
              </a:r>
              <a:endParaRPr kumimoji="0" lang="zh-CN" altLang="en-US" sz="2000" b="1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" name="Rectangle 4"/>
            <p:cNvSpPr>
              <a:spLocks noChangeAspect="1" noChangeArrowheads="1"/>
            </p:cNvSpPr>
            <p:nvPr/>
          </p:nvSpPr>
          <p:spPr bwMode="auto">
            <a:xfrm>
              <a:off x="5508625" y="1778001"/>
              <a:ext cx="1584325" cy="720725"/>
            </a:xfrm>
            <a:prstGeom prst="rect">
              <a:avLst/>
            </a:prstGeom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cene3d>
              <a:camera prst="perspectiveFront" fov="2700000">
                <a:rot lat="20376000" lon="1938000" rev="20112001"/>
              </a:camera>
              <a:lightRig rig="soft" dir="t">
                <a:rot lat="0" lon="0" rev="0"/>
              </a:lightRig>
            </a:scene3d>
            <a:sp3d prstMaterial="translucentPowder">
              <a:bevelT w="203200" h="50800" prst="softRound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kumimoji="0" lang="zh-CN" altLang="en-US" sz="2000" b="1" dirty="0">
                  <a:solidFill>
                    <a:srgbClr val="3333CC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存储结构</a:t>
              </a:r>
              <a:endParaRPr kumimoji="0" lang="zh-CN" altLang="en-US" sz="2000" b="1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3563938" y="2211388"/>
              <a:ext cx="19446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stealth" w="med" len="lg"/>
            </a:ln>
            <a:effectLst/>
            <a:scene3d>
              <a:camera prst="orthographicFront"/>
              <a:lightRig rig="threePt" dir="t"/>
            </a:scene3d>
            <a:sp3d>
              <a:bevelT w="139700" prst="cross"/>
            </a:sp3d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4068763" y="1866122"/>
              <a:ext cx="863600" cy="27699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0" lang="zh-CN" altLang="en-US" sz="20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映射</a:t>
              </a:r>
              <a:endParaRPr kumimoji="0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571472" y="4001908"/>
            <a:ext cx="6143668" cy="57847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118800" bIns="11880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200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设计存储结构的这种</a:t>
            </a:r>
            <a:r>
              <a:rPr kumimoji="0" lang="zh-CN" altLang="en-US" sz="2200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映射应满足两</a:t>
            </a:r>
            <a:r>
              <a:rPr kumimoji="0" lang="zh-CN" altLang="en-US" sz="2200" dirty="0" smtClean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个要求： </a:t>
            </a:r>
            <a:endParaRPr kumimoji="0" lang="zh-CN" altLang="en-US" sz="2200" dirty="0">
              <a:solidFill>
                <a:srgbClr val="33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9211" y="4742729"/>
            <a:ext cx="5491835" cy="107228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3400"/>
              </a:lnSpc>
              <a:buBlip>
                <a:blip r:embed="rId1"/>
              </a:buBlip>
            </a:pPr>
            <a:r>
              <a:rPr lang="zh-CN" altLang="en-US" sz="2000" b="1" dirty="0" smtClean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存储所有元素</a:t>
            </a:r>
            <a:endParaRPr lang="zh-CN" altLang="en-US" sz="2000" b="1" dirty="0" smtClean="0">
              <a:solidFill>
                <a:srgbClr val="33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 algn="l">
              <a:lnSpc>
                <a:spcPts val="3400"/>
              </a:lnSpc>
              <a:buBlip>
                <a:blip r:embed="rId1"/>
              </a:buBlip>
            </a:pPr>
            <a:r>
              <a:rPr lang="zh-CN" altLang="en-US" sz="2000" b="1" dirty="0" smtClean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存储数据元素间的关系</a:t>
            </a:r>
            <a:endParaRPr lang="zh-CN" altLang="en-US" sz="2000" b="1" dirty="0" smtClean="0">
              <a:solidFill>
                <a:srgbClr val="33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8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8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8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8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8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8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Text Box 2"/>
          <p:cNvSpPr txBox="1">
            <a:spLocks noChangeArrowheads="1"/>
          </p:cNvSpPr>
          <p:nvPr/>
        </p:nvSpPr>
        <p:spPr bwMode="auto">
          <a:xfrm>
            <a:off x="731858" y="1993900"/>
            <a:ext cx="5840406" cy="3403597"/>
          </a:xfrm>
          <a:prstGeom prst="rect">
            <a:avLst/>
          </a:prstGeom>
          <a:scene3d>
            <a:camera prst="perspectiveRight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108000" rIns="180000" bIns="108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1800" b="1" dirty="0" err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struct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endParaRPr lang="en-US" altLang="zh-CN" sz="1800" b="1" dirty="0">
              <a:solidFill>
                <a:srgbClr val="33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int 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no;          </a:t>
            </a:r>
            <a:r>
              <a:rPr lang="en-US" altLang="zh-CN" sz="18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1800" b="1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存储学号</a:t>
            </a:r>
            <a:endParaRPr lang="zh-CN" altLang="en-US" sz="1800" b="1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zh-CN" altLang="en-US" sz="18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char 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name[8];    </a:t>
            </a:r>
            <a:r>
              <a:rPr lang="en-US" altLang="zh-CN" sz="1800" b="1" dirty="0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1800" b="1" dirty="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存储姓名</a:t>
            </a:r>
            <a:endParaRPr lang="zh-CN" altLang="en-US" sz="1800" b="1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zh-CN" altLang="en-US" sz="18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18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char 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sex[2];     </a:t>
            </a:r>
            <a:r>
              <a:rPr lang="en-US" altLang="zh-CN" sz="18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1800" b="1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存储性别</a:t>
            </a:r>
            <a:endParaRPr lang="zh-CN" altLang="en-US" sz="1800" b="1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zh-CN" altLang="en-US" sz="18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18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char 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class[4];   </a:t>
            </a:r>
            <a:r>
              <a:rPr lang="en-US" altLang="zh-CN" sz="18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1800" b="1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存储班号</a:t>
            </a:r>
            <a:endParaRPr lang="zh-CN" altLang="en-US" sz="1800" b="1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 b="1" dirty="0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  </a:t>
            </a: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Stud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[7</a:t>
            </a:r>
            <a:r>
              <a:rPr lang="en-US" altLang="zh-CN" sz="1800" b="1" dirty="0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]=</a:t>
            </a:r>
            <a:r>
              <a:rPr lang="en-US" altLang="zh-CN" sz="1800" b="1" dirty="0" smtClean="0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{</a:t>
            </a:r>
            <a:r>
              <a:rPr lang="en-US" altLang="zh-CN" sz="1800" b="1" dirty="0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1,“</a:t>
            </a:r>
            <a:r>
              <a:rPr lang="zh-CN" altLang="en-US" sz="1800" b="1" dirty="0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张斌”</a:t>
            </a:r>
            <a:r>
              <a:rPr lang="en-US" altLang="zh-CN" sz="1800" b="1" dirty="0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,“</a:t>
            </a:r>
            <a:r>
              <a:rPr lang="zh-CN" altLang="en-US" sz="1800" b="1" dirty="0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男”</a:t>
            </a:r>
            <a:r>
              <a:rPr lang="en-US" altLang="zh-CN" sz="1800" b="1" dirty="0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,“9901</a:t>
            </a:r>
            <a:r>
              <a:rPr lang="en-US" altLang="zh-CN" sz="1800" b="1" dirty="0" smtClean="0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”},</a:t>
            </a:r>
            <a:endParaRPr lang="en-US" altLang="zh-CN" sz="1800" b="1" dirty="0" smtClean="0">
              <a:solidFill>
                <a:srgbClr val="FF3399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 b="1" dirty="0" smtClean="0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                 …,</a:t>
            </a:r>
            <a:endParaRPr lang="en-US" altLang="zh-CN" sz="1800" b="1" dirty="0" smtClean="0">
              <a:solidFill>
                <a:srgbClr val="FF3399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 b="1" smtClean="0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        {</a:t>
            </a:r>
            <a:r>
              <a:rPr lang="en-US" altLang="zh-CN" sz="1800" b="1" dirty="0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5,"</a:t>
            </a:r>
            <a:r>
              <a:rPr lang="zh-CN" altLang="en-US" sz="1800" b="1" dirty="0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王萍</a:t>
            </a:r>
            <a:r>
              <a:rPr lang="en-US" altLang="zh-CN" sz="1800" b="1" dirty="0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","</a:t>
            </a:r>
            <a:r>
              <a:rPr lang="zh-CN" altLang="en-US" sz="1800" b="1" dirty="0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女</a:t>
            </a:r>
            <a:r>
              <a:rPr lang="en-US" altLang="zh-CN" sz="1800" b="1" dirty="0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","9901</a:t>
            </a:r>
            <a:r>
              <a:rPr lang="en-US" altLang="zh-CN" sz="1800" b="1" dirty="0" smtClean="0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"}  } </a:t>
            </a:r>
            <a:r>
              <a:rPr lang="en-US" altLang="zh-CN" sz="1800" b="1" dirty="0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b="1" dirty="0">
              <a:solidFill>
                <a:srgbClr val="33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09924" name="Text Box 4"/>
          <p:cNvSpPr txBox="1">
            <a:spLocks noChangeArrowheads="1"/>
          </p:cNvSpPr>
          <p:nvPr/>
        </p:nvSpPr>
        <p:spPr bwMode="auto">
          <a:xfrm>
            <a:off x="642910" y="500042"/>
            <a:ext cx="5214974" cy="551671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tIns="72000" bIns="72000">
            <a:spAutoFit/>
          </a:bodyPr>
          <a:lstStyle/>
          <a:p>
            <a:pPr marL="457200" indent="-457200" algn="just">
              <a:lnSpc>
                <a:spcPct val="110000"/>
              </a:lnSpc>
            </a:pPr>
            <a:r>
              <a:rPr lang="zh-CN" altLang="en-US" b="1" smtClean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/>
              </a:rPr>
              <a:t>  </a:t>
            </a:r>
            <a:r>
              <a:rPr lang="zh-CN" altLang="en-US" b="1" smtClean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学生</a:t>
            </a:r>
            <a:r>
              <a:rPr lang="zh-CN" altLang="en-US" b="1" dirty="0" smtClean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表存储结构</a:t>
            </a:r>
            <a:r>
              <a:rPr lang="en-US" altLang="zh-CN" b="1" dirty="0" smtClean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 smtClean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－ 结构体数组</a:t>
            </a:r>
            <a:endParaRPr lang="zh-CN" altLang="en-US" b="1" dirty="0">
              <a:solidFill>
                <a:srgbClr val="FF33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9925" name="Text Box 5"/>
          <p:cNvSpPr txBox="1">
            <a:spLocks noChangeArrowheads="1"/>
          </p:cNvSpPr>
          <p:nvPr/>
        </p:nvSpPr>
        <p:spPr bwMode="auto">
          <a:xfrm>
            <a:off x="714349" y="1285860"/>
            <a:ext cx="6000792" cy="43088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</a:pP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存放学生表的结构体数组</a:t>
            </a:r>
            <a:r>
              <a:rPr lang="en-US" altLang="zh-CN" sz="2200" b="1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Stud</a:t>
            </a:r>
            <a:r>
              <a:rPr lang="zh-CN" altLang="en-US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定义如下：</a:t>
            </a:r>
            <a:endParaRPr lang="zh-CN" altLang="en-US" sz="22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857224" y="5357826"/>
            <a:ext cx="2143140" cy="857256"/>
            <a:chOff x="142844" y="4929198"/>
            <a:chExt cx="2143140" cy="857256"/>
          </a:xfrm>
        </p:grpSpPr>
        <p:sp>
          <p:nvSpPr>
            <p:cNvPr id="208900" name="Line 4"/>
            <p:cNvSpPr>
              <a:spLocks noChangeShapeType="1"/>
            </p:cNvSpPr>
            <p:nvPr/>
          </p:nvSpPr>
          <p:spPr bwMode="auto">
            <a:xfrm flipH="1" flipV="1">
              <a:off x="285720" y="4929198"/>
              <a:ext cx="0" cy="504000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miter lim="800000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8901" name="Text Box 5"/>
            <p:cNvSpPr txBox="1">
              <a:spLocks noChangeArrowheads="1"/>
            </p:cNvSpPr>
            <p:nvPr/>
          </p:nvSpPr>
          <p:spPr bwMode="auto">
            <a:xfrm>
              <a:off x="142844" y="5417122"/>
              <a:ext cx="2143140" cy="36933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Stud</a:t>
              </a:r>
              <a:r>
                <a:rPr lang="zh-CN" altLang="en-US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数组起始地址</a:t>
              </a:r>
              <a:endPara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208917" name="Text Box 21"/>
          <p:cNvSpPr txBox="1">
            <a:spLocks noChangeArrowheads="1"/>
          </p:cNvSpPr>
          <p:nvPr/>
        </p:nvSpPr>
        <p:spPr bwMode="auto">
          <a:xfrm>
            <a:off x="5870584" y="5030785"/>
            <a:ext cx="500066" cy="28575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800" smtClean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…</a:t>
            </a:r>
            <a:endParaRPr lang="en-US" altLang="zh-CN" sz="1800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graphicFrame>
        <p:nvGraphicFramePr>
          <p:cNvPr id="208992" name="Group 96"/>
          <p:cNvGraphicFramePr>
            <a:graphicFrameLocks noGrp="1"/>
          </p:cNvGraphicFramePr>
          <p:nvPr/>
        </p:nvGraphicFramePr>
        <p:xfrm>
          <a:off x="785786" y="1026478"/>
          <a:ext cx="4968875" cy="2688273"/>
        </p:xfrm>
        <a:graphic>
          <a:graphicData uri="http://schemas.openxmlformats.org/drawingml/2006/table">
            <a:tbl>
              <a:tblPr/>
              <a:tblGrid>
                <a:gridCol w="981075"/>
                <a:gridCol w="1468437"/>
                <a:gridCol w="1008063"/>
                <a:gridCol w="1511300"/>
              </a:tblGrid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学号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姓名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性别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班号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1</a:t>
                      </a: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张斌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8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刘丽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34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李英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20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陈华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12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王奇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26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董强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5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王萍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0" name="直接箭头连接符 39"/>
          <p:cNvCxnSpPr>
            <a:endCxn id="208904" idx="0"/>
          </p:cNvCxnSpPr>
          <p:nvPr/>
        </p:nvCxnSpPr>
        <p:spPr>
          <a:xfrm rot="16200000" flipH="1">
            <a:off x="305165" y="2766612"/>
            <a:ext cx="2714644" cy="467519"/>
          </a:xfrm>
          <a:prstGeom prst="straightConnector1">
            <a:avLst/>
          </a:prstGeom>
          <a:ln w="222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643306" y="5929330"/>
            <a:ext cx="24288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存储结构建立完毕</a:t>
            </a:r>
            <a:endParaRPr lang="zh-CN" altLang="en-US" sz="2000" b="1" dirty="0" smtClean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30407" y="478776"/>
            <a:ext cx="25003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学生表的逻辑结构</a:t>
            </a:r>
            <a:endParaRPr lang="zh-CN" altLang="en-US" sz="2000" b="1" dirty="0" smtClean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785786" y="4357694"/>
            <a:ext cx="2332054" cy="957256"/>
            <a:chOff x="71406" y="3929066"/>
            <a:chExt cx="2332054" cy="957256"/>
          </a:xfrm>
        </p:grpSpPr>
        <p:sp>
          <p:nvSpPr>
            <p:cNvPr id="208904" name="Text Box 8"/>
            <p:cNvSpPr txBox="1">
              <a:spLocks noChangeArrowheads="1"/>
            </p:cNvSpPr>
            <p:nvPr/>
          </p:nvSpPr>
          <p:spPr bwMode="auto">
            <a:xfrm>
              <a:off x="714348" y="3929066"/>
              <a:ext cx="935038" cy="30777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2000" b="1" dirty="0">
                  <a:solidFill>
                    <a:srgbClr val="3333C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Stud[0]</a:t>
              </a:r>
              <a:endPara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8905" name="Rectangle 9"/>
            <p:cNvSpPr>
              <a:spLocks noChangeAspect="1" noChangeArrowheads="1"/>
            </p:cNvSpPr>
            <p:nvPr/>
          </p:nvSpPr>
          <p:spPr bwMode="auto">
            <a:xfrm>
              <a:off x="71406" y="4525959"/>
              <a:ext cx="431800" cy="360363"/>
            </a:xfrm>
            <a:prstGeom prst="rect">
              <a:avLst/>
            </a:prstGeom>
            <a:solidFill>
              <a:srgbClr val="FFFF00"/>
            </a:solidFill>
            <a:ln w="28575" algn="ctr">
              <a:solidFill>
                <a:srgbClr val="6600CC"/>
              </a:solidFill>
              <a:miter lim="800000"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1</a:t>
              </a:r>
              <a:endPara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08906" name="Rectangle 10"/>
            <p:cNvSpPr>
              <a:spLocks noChangeArrowheads="1"/>
            </p:cNvSpPr>
            <p:nvPr/>
          </p:nvSpPr>
          <p:spPr bwMode="auto">
            <a:xfrm>
              <a:off x="504794" y="4525959"/>
              <a:ext cx="719138" cy="360363"/>
            </a:xfrm>
            <a:prstGeom prst="rect">
              <a:avLst/>
            </a:prstGeom>
            <a:solidFill>
              <a:srgbClr val="FFFF00"/>
            </a:solidFill>
            <a:ln w="28575" algn="ctr">
              <a:solidFill>
                <a:srgbClr val="6600CC"/>
              </a:solidFill>
              <a:miter lim="800000"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zh-CN" altLang="en-US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张斌</a:t>
              </a:r>
              <a:endPara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08907" name="Rectangle 11"/>
            <p:cNvSpPr>
              <a:spLocks noChangeArrowheads="1"/>
            </p:cNvSpPr>
            <p:nvPr/>
          </p:nvSpPr>
          <p:spPr bwMode="auto">
            <a:xfrm>
              <a:off x="1223931" y="4525959"/>
              <a:ext cx="468000" cy="360363"/>
            </a:xfrm>
            <a:prstGeom prst="rect">
              <a:avLst/>
            </a:prstGeom>
            <a:solidFill>
              <a:srgbClr val="FFFF00"/>
            </a:solidFill>
            <a:ln w="28575" algn="ctr">
              <a:solidFill>
                <a:srgbClr val="6600CC"/>
              </a:solidFill>
              <a:miter lim="800000"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zh-CN" altLang="en-US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男</a:t>
              </a:r>
              <a:endPara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08908" name="Rectangle 12"/>
            <p:cNvSpPr>
              <a:spLocks noChangeArrowheads="1"/>
            </p:cNvSpPr>
            <p:nvPr/>
          </p:nvSpPr>
          <p:spPr bwMode="auto">
            <a:xfrm>
              <a:off x="1684322" y="4525959"/>
              <a:ext cx="719138" cy="360363"/>
            </a:xfrm>
            <a:prstGeom prst="rect">
              <a:avLst/>
            </a:prstGeom>
            <a:solidFill>
              <a:srgbClr val="FFFF00"/>
            </a:solidFill>
            <a:ln w="28575" algn="ctr">
              <a:solidFill>
                <a:srgbClr val="6600CC"/>
              </a:solidFill>
              <a:miter lim="800000"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9901</a:t>
              </a:r>
              <a:endPara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右大括号 35"/>
            <p:cNvSpPr>
              <a:spLocks noChangeAspect="1"/>
            </p:cNvSpPr>
            <p:nvPr/>
          </p:nvSpPr>
          <p:spPr>
            <a:xfrm rot="16200000">
              <a:off x="1125117" y="3303983"/>
              <a:ext cx="178595" cy="2143140"/>
            </a:xfrm>
            <a:prstGeom prst="rightBrace">
              <a:avLst/>
            </a:prstGeom>
            <a:ln w="2222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117840" y="4359282"/>
            <a:ext cx="2341589" cy="957255"/>
            <a:chOff x="2663796" y="3930654"/>
            <a:chExt cx="2341589" cy="957255"/>
          </a:xfrm>
        </p:grpSpPr>
        <p:sp>
          <p:nvSpPr>
            <p:cNvPr id="208911" name="Text Box 15"/>
            <p:cNvSpPr txBox="1">
              <a:spLocks noChangeArrowheads="1"/>
            </p:cNvSpPr>
            <p:nvPr/>
          </p:nvSpPr>
          <p:spPr bwMode="auto">
            <a:xfrm>
              <a:off x="3600421" y="3930654"/>
              <a:ext cx="935037" cy="30777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2000" b="1" dirty="0">
                  <a:solidFill>
                    <a:srgbClr val="3333C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Stud[1]</a:t>
              </a:r>
              <a:endPara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8912" name="Rectangle 16"/>
            <p:cNvSpPr>
              <a:spLocks noChangeAspect="1" noChangeArrowheads="1"/>
            </p:cNvSpPr>
            <p:nvPr/>
          </p:nvSpPr>
          <p:spPr bwMode="auto">
            <a:xfrm>
              <a:off x="2663796" y="4527546"/>
              <a:ext cx="431800" cy="360363"/>
            </a:xfrm>
            <a:prstGeom prst="rect">
              <a:avLst/>
            </a:prstGeom>
            <a:solidFill>
              <a:srgbClr val="FFC000"/>
            </a:solidFill>
            <a:ln w="28575" algn="ctr">
              <a:solidFill>
                <a:srgbClr val="6600CC"/>
              </a:solidFill>
              <a:miter lim="800000"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en-US" altLang="zh-CN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8</a:t>
              </a:r>
              <a:endParaRPr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08913" name="Rectangle 17"/>
            <p:cNvSpPr>
              <a:spLocks noChangeArrowheads="1"/>
            </p:cNvSpPr>
            <p:nvPr/>
          </p:nvSpPr>
          <p:spPr bwMode="auto">
            <a:xfrm>
              <a:off x="3097183" y="4527546"/>
              <a:ext cx="719137" cy="360363"/>
            </a:xfrm>
            <a:prstGeom prst="rect">
              <a:avLst/>
            </a:prstGeom>
            <a:solidFill>
              <a:srgbClr val="FFC000"/>
            </a:solidFill>
            <a:ln w="28575" algn="ctr">
              <a:solidFill>
                <a:srgbClr val="6600CC"/>
              </a:solidFill>
              <a:miter lim="800000"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zh-CN" altLang="en-US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刘丽</a:t>
              </a:r>
              <a:endPara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08914" name="Rectangle 18"/>
            <p:cNvSpPr>
              <a:spLocks noChangeArrowheads="1"/>
            </p:cNvSpPr>
            <p:nvPr/>
          </p:nvSpPr>
          <p:spPr bwMode="auto">
            <a:xfrm>
              <a:off x="3816321" y="4527546"/>
              <a:ext cx="468000" cy="360363"/>
            </a:xfrm>
            <a:prstGeom prst="rect">
              <a:avLst/>
            </a:prstGeom>
            <a:solidFill>
              <a:srgbClr val="FFC000"/>
            </a:solidFill>
            <a:ln w="28575" algn="ctr">
              <a:solidFill>
                <a:srgbClr val="6600CC"/>
              </a:solidFill>
              <a:miter lim="800000"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zh-CN" altLang="en-US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女</a:t>
              </a:r>
              <a:endPara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08915" name="Rectangle 19"/>
            <p:cNvSpPr>
              <a:spLocks noChangeArrowheads="1"/>
            </p:cNvSpPr>
            <p:nvPr/>
          </p:nvSpPr>
          <p:spPr bwMode="auto">
            <a:xfrm>
              <a:off x="4286248" y="4527546"/>
              <a:ext cx="719137" cy="360363"/>
            </a:xfrm>
            <a:prstGeom prst="rect">
              <a:avLst/>
            </a:prstGeom>
            <a:solidFill>
              <a:srgbClr val="FFC000"/>
            </a:solidFill>
            <a:ln w="28575" algn="ctr">
              <a:solidFill>
                <a:srgbClr val="6600CC"/>
              </a:solidFill>
              <a:miter lim="800000"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9902</a:t>
              </a:r>
              <a:endPara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7" name="右大括号 36"/>
            <p:cNvSpPr>
              <a:spLocks noChangeAspect="1"/>
            </p:cNvSpPr>
            <p:nvPr/>
          </p:nvSpPr>
          <p:spPr>
            <a:xfrm rot="16200000">
              <a:off x="3768322" y="3303984"/>
              <a:ext cx="178595" cy="2143140"/>
            </a:xfrm>
            <a:prstGeom prst="rightBrace">
              <a:avLst/>
            </a:prstGeom>
            <a:ln w="2222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450205" y="4344994"/>
            <a:ext cx="2336637" cy="971543"/>
            <a:chOff x="2651291" y="4814911"/>
            <a:chExt cx="2336637" cy="971543"/>
          </a:xfrm>
        </p:grpSpPr>
        <p:sp>
          <p:nvSpPr>
            <p:cNvPr id="208919" name="Text Box 23"/>
            <p:cNvSpPr txBox="1">
              <a:spLocks noChangeArrowheads="1"/>
            </p:cNvSpPr>
            <p:nvPr/>
          </p:nvSpPr>
          <p:spPr bwMode="auto">
            <a:xfrm>
              <a:off x="3344854" y="4814911"/>
              <a:ext cx="935037" cy="30777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000" b="1" dirty="0">
                  <a:solidFill>
                    <a:srgbClr val="3333C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Stud[6]</a:t>
              </a:r>
              <a:endPara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8920" name="Rectangle 24"/>
            <p:cNvSpPr>
              <a:spLocks noChangeAspect="1" noChangeArrowheads="1"/>
            </p:cNvSpPr>
            <p:nvPr/>
          </p:nvSpPr>
          <p:spPr bwMode="auto">
            <a:xfrm>
              <a:off x="2651291" y="5426091"/>
              <a:ext cx="431800" cy="36036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rgbClr val="6600CC"/>
              </a:solidFill>
              <a:miter lim="800000"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en-US" altLang="zh-CN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5</a:t>
              </a:r>
              <a:endParaRPr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08921" name="Rectangle 25"/>
            <p:cNvSpPr>
              <a:spLocks noChangeArrowheads="1"/>
            </p:cNvSpPr>
            <p:nvPr/>
          </p:nvSpPr>
          <p:spPr bwMode="auto">
            <a:xfrm>
              <a:off x="3076561" y="5426091"/>
              <a:ext cx="719137" cy="36036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rgbClr val="6600CC"/>
              </a:solidFill>
              <a:miter lim="800000"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zh-CN" altLang="en-US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王萍</a:t>
              </a:r>
              <a:endPara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08922" name="Rectangle 26"/>
            <p:cNvSpPr>
              <a:spLocks noChangeArrowheads="1"/>
            </p:cNvSpPr>
            <p:nvPr/>
          </p:nvSpPr>
          <p:spPr bwMode="auto">
            <a:xfrm>
              <a:off x="3795699" y="5426091"/>
              <a:ext cx="468000" cy="36036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rgbClr val="6600CC"/>
              </a:solidFill>
              <a:miter lim="800000"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zh-CN" altLang="en-US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女</a:t>
              </a:r>
              <a:endPara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08923" name="Rectangle 27"/>
            <p:cNvSpPr>
              <a:spLocks noChangeArrowheads="1"/>
            </p:cNvSpPr>
            <p:nvPr/>
          </p:nvSpPr>
          <p:spPr bwMode="auto">
            <a:xfrm>
              <a:off x="4268791" y="5426091"/>
              <a:ext cx="719137" cy="36036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rgbClr val="6600CC"/>
              </a:solidFill>
              <a:miter lim="800000"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9901</a:t>
              </a:r>
              <a:endPara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8" name="右大括号 37"/>
            <p:cNvSpPr>
              <a:spLocks noChangeAspect="1"/>
            </p:cNvSpPr>
            <p:nvPr/>
          </p:nvSpPr>
          <p:spPr>
            <a:xfrm rot="16200000">
              <a:off x="3696885" y="4219536"/>
              <a:ext cx="178595" cy="2143140"/>
            </a:xfrm>
            <a:prstGeom prst="rightBrace">
              <a:avLst/>
            </a:prstGeom>
            <a:ln w="2222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45" name="直接箭头连接符 44"/>
          <p:cNvCxnSpPr>
            <a:endCxn id="208911" idx="0"/>
          </p:cNvCxnSpPr>
          <p:nvPr/>
        </p:nvCxnSpPr>
        <p:spPr>
          <a:xfrm>
            <a:off x="1412859" y="1928802"/>
            <a:ext cx="3109125" cy="2430480"/>
          </a:xfrm>
          <a:prstGeom prst="straightConnector1">
            <a:avLst/>
          </a:prstGeom>
          <a:ln w="222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endCxn id="208919" idx="0"/>
          </p:cNvCxnSpPr>
          <p:nvPr/>
        </p:nvCxnSpPr>
        <p:spPr>
          <a:xfrm>
            <a:off x="1492235" y="3532274"/>
            <a:ext cx="6119052" cy="812720"/>
          </a:xfrm>
          <a:prstGeom prst="straightConnector1">
            <a:avLst/>
          </a:prstGeom>
          <a:ln w="222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14282" y="214290"/>
            <a:ext cx="1928826" cy="57246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映射过程：</a:t>
            </a:r>
            <a:endParaRPr lang="zh-CN" altLang="en-US" b="1" dirty="0" smtClean="0">
              <a:solidFill>
                <a:schemeClr val="bg1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17" grpId="0"/>
      <p:bldP spid="4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928662" y="2733256"/>
            <a:ext cx="5643601" cy="1725642"/>
            <a:chOff x="928662" y="2733256"/>
            <a:chExt cx="5643601" cy="1725642"/>
          </a:xfrm>
        </p:grpSpPr>
        <p:sp>
          <p:nvSpPr>
            <p:cNvPr id="210947" name="Text Box 3"/>
            <p:cNvSpPr txBox="1">
              <a:spLocks noChangeArrowheads="1"/>
            </p:cNvSpPr>
            <p:nvPr/>
          </p:nvSpPr>
          <p:spPr bwMode="auto">
            <a:xfrm>
              <a:off x="928662" y="2733256"/>
              <a:ext cx="3960813" cy="347763"/>
            </a:xfrm>
            <a:prstGeom prst="rect">
              <a:avLst/>
            </a:prstGeom>
            <a:noFill/>
            <a:ln w="57150" algn="ctr">
              <a:noFill/>
              <a:miter lim="800000"/>
              <a:tailEnd type="none" w="lg" len="lg"/>
            </a:ln>
            <a:effectLst/>
          </p:spPr>
          <p:txBody>
            <a:bodyPr tIns="76176" bIns="0">
              <a:spAutoFit/>
            </a:bodyPr>
            <a:lstStyle/>
            <a:p>
              <a:pPr marL="457200" indent="-457200" algn="l"/>
              <a:r>
                <a:rPr lang="zh-CN" altLang="en-US" sz="22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这种存储结构的</a:t>
              </a:r>
              <a:r>
                <a:rPr lang="zh-CN" altLang="en-US" sz="2200" b="1" dirty="0">
                  <a:solidFill>
                    <a:srgbClr val="FF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特点</a:t>
              </a:r>
              <a:r>
                <a:rPr lang="zh-CN" altLang="en-US" sz="22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：　　</a:t>
              </a:r>
              <a:endPara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10948" name="Text Box 4"/>
            <p:cNvSpPr txBox="1">
              <a:spLocks noChangeArrowheads="1"/>
            </p:cNvSpPr>
            <p:nvPr/>
          </p:nvSpPr>
          <p:spPr bwMode="auto">
            <a:xfrm>
              <a:off x="1000100" y="3304760"/>
              <a:ext cx="5572163" cy="1154138"/>
            </a:xfrm>
            <a:prstGeom prst="rect">
              <a:avLst/>
            </a:prstGeom>
            <a:noFill/>
            <a:ln w="57150" algn="ctr">
              <a:noFill/>
              <a:miter lim="800000"/>
              <a:tailEnd type="none" w="lg" len="lg"/>
            </a:ln>
            <a:effectLst/>
          </p:spPr>
          <p:txBody>
            <a:bodyPr wrap="square" tIns="76176" bIns="0">
              <a:spAutoFit/>
            </a:bodyPr>
            <a:lstStyle/>
            <a:p>
              <a:pPr marL="457200" indent="-457200" algn="l">
                <a:lnSpc>
                  <a:spcPct val="150000"/>
                </a:lnSpc>
                <a:buFontTx/>
                <a:buBlip>
                  <a:blip r:embed="rId1"/>
                </a:buBlip>
              </a:pPr>
              <a:r>
                <a:rPr lang="zh-CN" altLang="en-US" sz="2000" b="1" dirty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所有元素占用一整块内存空间。</a:t>
              </a:r>
              <a:endParaRPr lang="zh-CN" altLang="en-US" sz="2000" b="1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marL="457200" indent="-457200" algn="l">
                <a:lnSpc>
                  <a:spcPct val="150000"/>
                </a:lnSpc>
                <a:buFontTx/>
                <a:buBlip>
                  <a:blip r:embed="rId1"/>
                </a:buBlip>
              </a:pPr>
              <a:r>
                <a:rPr lang="zh-CN" altLang="en-US" sz="2000" b="1" dirty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逻辑上相邻的元素，物理上也相邻。</a:t>
              </a:r>
              <a:endParaRPr lang="zh-CN" altLang="en-US" sz="2000" b="1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142976" y="4714884"/>
            <a:ext cx="2143140" cy="1000132"/>
            <a:chOff x="1142976" y="4714884"/>
            <a:chExt cx="2143140" cy="1000132"/>
          </a:xfrm>
        </p:grpSpPr>
        <p:sp>
          <p:nvSpPr>
            <p:cNvPr id="5" name="TextBox 4"/>
            <p:cNvSpPr txBox="1"/>
            <p:nvPr/>
          </p:nvSpPr>
          <p:spPr>
            <a:xfrm>
              <a:off x="1142976" y="5327218"/>
              <a:ext cx="2143140" cy="38779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顺序存储结构</a:t>
              </a:r>
              <a:endParaRPr lang="zh-CN" altLang="en-US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6" name="下箭头 5"/>
            <p:cNvSpPr/>
            <p:nvPr/>
          </p:nvSpPr>
          <p:spPr bwMode="auto">
            <a:xfrm>
              <a:off x="2000232" y="4714884"/>
              <a:ext cx="285752" cy="440812"/>
            </a:xfrm>
            <a:prstGeom prst="downArrow">
              <a:avLst/>
            </a:prstGeom>
            <a:ln>
              <a:headEnd type="none" w="med" len="med"/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76176" rIns="91440" bIns="0" numCol="1" rtlCol="0" anchor="ctr" anchorCtr="0" compatLnSpc="1">
              <a:spAutoFit/>
            </a:bodyPr>
            <a:lstStyle/>
            <a:p>
              <a:pPr marL="457200" marR="0" indent="-457200" algn="ctr" defTabSz="914400" rtl="0" eaLnBrk="1" fontAlgn="base" latinLnBrk="0" hangingPunct="1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Consolas" panose="020B0609020204030204" pitchFamily="49" charset="0"/>
                <a:ea typeface="楷体_GB2312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5286380" y="1000108"/>
            <a:ext cx="1643074" cy="5000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29454" y="1000108"/>
            <a:ext cx="1643074" cy="5000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29256" y="571480"/>
            <a:ext cx="142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Stud[</a:t>
            </a:r>
            <a:r>
              <a:rPr lang="en-US" altLang="zh-CN" sz="2000" i="1" dirty="0" err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000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]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29454" y="571480"/>
            <a:ext cx="142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Stud[</a:t>
            </a:r>
            <a:r>
              <a:rPr lang="en-US" altLang="zh-CN" sz="2000" i="1" dirty="0" err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000" dirty="0" err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+1</a:t>
            </a:r>
            <a:r>
              <a:rPr lang="en-US" altLang="zh-CN" sz="2000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]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4678" y="714356"/>
            <a:ext cx="142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直接映射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00100" y="1000108"/>
            <a:ext cx="571504" cy="42862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785918" y="1000108"/>
            <a:ext cx="571504" cy="42862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2928926" y="1142984"/>
            <a:ext cx="1928826" cy="214314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7224" y="1643050"/>
            <a:ext cx="1714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两个逻辑上相邻元素</a:t>
            </a:r>
            <a:endParaRPr lang="zh-CN" altLang="en-US" sz="200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72198" y="1643050"/>
            <a:ext cx="1714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存储空间也相邻</a:t>
            </a:r>
            <a:endParaRPr lang="zh-CN" altLang="en-US" sz="200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785786" y="2428868"/>
            <a:ext cx="7215238" cy="2818409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16000" tIns="216000" bIns="216000">
            <a:spAutoFit/>
          </a:bodyPr>
          <a:lstStyle/>
          <a:p>
            <a:pPr algn="just"/>
            <a:r>
              <a:rPr lang="en-US" altLang="zh-CN" sz="1800" b="1" dirty="0" err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typedef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struct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studnode</a:t>
            </a:r>
            <a:endParaRPr lang="en-US" altLang="zh-CN" sz="1800" b="1" dirty="0">
              <a:solidFill>
                <a:srgbClr val="33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/>
            <a:r>
              <a:rPr lang="en-US" altLang="zh-CN" sz="18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int 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no; 	</a:t>
            </a:r>
            <a:r>
              <a:rPr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18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1800" b="1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存储学号</a:t>
            </a:r>
            <a:endParaRPr lang="zh-CN" altLang="en-US" sz="1800" b="1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/>
            <a:r>
              <a:rPr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18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char 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name[8];      	</a:t>
            </a:r>
            <a:r>
              <a:rPr lang="en-US" altLang="zh-CN" sz="1800" b="1" dirty="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存储姓名</a:t>
            </a:r>
            <a:endParaRPr lang="zh-CN" altLang="en-US" sz="1800" b="1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/>
            <a:r>
              <a:rPr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18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char 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sex[2];         	</a:t>
            </a:r>
            <a:r>
              <a:rPr lang="en-US" altLang="zh-CN" sz="1800" b="1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存储性别</a:t>
            </a:r>
            <a:endParaRPr lang="zh-CN" altLang="en-US" sz="1800" b="1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/>
            <a:r>
              <a:rPr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18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char 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class[4];       	</a:t>
            </a:r>
            <a:r>
              <a:rPr lang="en-US" altLang="zh-CN" sz="1800" b="1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存储班号</a:t>
            </a:r>
            <a:endParaRPr lang="zh-CN" altLang="en-US" sz="1800" b="1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/>
            <a:r>
              <a:rPr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18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struct </a:t>
            </a:r>
            <a:r>
              <a:rPr lang="en-US" altLang="zh-CN" sz="1800" b="1" dirty="0" err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studnode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*next;	</a:t>
            </a:r>
            <a:r>
              <a:rPr lang="en-US" altLang="zh-CN" sz="1800" b="1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存储指向下一个学生的指针</a:t>
            </a:r>
            <a:endParaRPr lang="zh-CN" altLang="en-US" sz="1800" b="1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/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 </a:t>
            </a:r>
            <a:r>
              <a:rPr lang="en-US" altLang="zh-CN" sz="1800" b="1" dirty="0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 smtClean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StudType</a:t>
            </a:r>
            <a:r>
              <a: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；</a:t>
            </a:r>
            <a:endParaRPr lang="zh-CN" altLang="en-US" sz="1800" b="1" dirty="0">
              <a:solidFill>
                <a:srgbClr val="33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7456" name="Text Box 2160"/>
          <p:cNvSpPr txBox="1">
            <a:spLocks noChangeArrowheads="1"/>
          </p:cNvSpPr>
          <p:nvPr/>
        </p:nvSpPr>
        <p:spPr bwMode="auto">
          <a:xfrm>
            <a:off x="571472" y="1571612"/>
            <a:ext cx="6962792" cy="43088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</a:pP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存放学生表的</a:t>
            </a: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链表</a:t>
            </a:r>
            <a:r>
              <a:rPr lang="zh-CN" altLang="en-US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的结点类型</a:t>
            </a:r>
            <a:r>
              <a:rPr lang="en-US" altLang="zh-CN" sz="2200" b="1" dirty="0" err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StudType</a:t>
            </a:r>
            <a:r>
              <a:rPr lang="zh-CN" altLang="en-US" sz="2200" b="1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声明如下：</a:t>
            </a:r>
            <a:endParaRPr lang="zh-CN" altLang="en-US" sz="22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42910" y="642918"/>
            <a:ext cx="4286280" cy="551671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tIns="72000" bIns="72000">
            <a:spAutoFit/>
          </a:bodyPr>
          <a:lstStyle/>
          <a:p>
            <a:pPr marL="457200" indent="-457200">
              <a:lnSpc>
                <a:spcPct val="110000"/>
              </a:lnSpc>
            </a:pPr>
            <a:r>
              <a:rPr lang="zh-CN" altLang="en-US" b="1" smtClean="0">
                <a:solidFill>
                  <a:srgbClr val="FF33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 </a:t>
            </a:r>
            <a:r>
              <a:rPr lang="zh-CN" altLang="en-US" b="1" smtClean="0">
                <a:solidFill>
                  <a:srgbClr val="FF33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学生</a:t>
            </a:r>
            <a:r>
              <a:rPr lang="zh-CN" altLang="en-US" b="1" dirty="0" smtClean="0">
                <a:solidFill>
                  <a:srgbClr val="FF33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表存储结构</a:t>
            </a:r>
            <a:r>
              <a:rPr lang="en-US" altLang="zh-CN" b="1" dirty="0" smtClean="0">
                <a:solidFill>
                  <a:srgbClr val="FF33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zh-CN" altLang="en-US" b="1" dirty="0" smtClean="0">
                <a:solidFill>
                  <a:srgbClr val="FF33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－ 链表</a:t>
            </a:r>
            <a:endParaRPr lang="zh-CN" altLang="en-US" b="1" dirty="0">
              <a:solidFill>
                <a:srgbClr val="FF3300"/>
              </a:solidFill>
              <a:latin typeface="Consolas" panose="020B0609020204030204" pitchFamily="49" charset="0"/>
              <a:ea typeface="黑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2143152" y="4005264"/>
            <a:ext cx="2941638" cy="396875"/>
            <a:chOff x="1611301" y="4005264"/>
            <a:chExt cx="2941638" cy="396875"/>
          </a:xfrm>
        </p:grpSpPr>
        <p:sp>
          <p:nvSpPr>
            <p:cNvPr id="57348" name="Rectangle 4"/>
            <p:cNvSpPr>
              <a:spLocks noChangeArrowheads="1"/>
            </p:cNvSpPr>
            <p:nvPr/>
          </p:nvSpPr>
          <p:spPr bwMode="auto">
            <a:xfrm>
              <a:off x="1611301" y="4005264"/>
              <a:ext cx="485775" cy="396875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1</a:t>
              </a:r>
              <a:endParaRPr kumimoji="0"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7349" name="Rectangle 5"/>
            <p:cNvSpPr>
              <a:spLocks noChangeArrowheads="1"/>
            </p:cNvSpPr>
            <p:nvPr/>
          </p:nvSpPr>
          <p:spPr bwMode="auto">
            <a:xfrm>
              <a:off x="2039926" y="4005264"/>
              <a:ext cx="790575" cy="396875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张斌</a:t>
              </a:r>
              <a:endParaRPr kumimoji="0"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7350" name="Rectangle 6"/>
            <p:cNvSpPr>
              <a:spLocks noChangeArrowheads="1"/>
            </p:cNvSpPr>
            <p:nvPr/>
          </p:nvSpPr>
          <p:spPr bwMode="auto">
            <a:xfrm>
              <a:off x="2801926" y="4005264"/>
              <a:ext cx="457200" cy="396875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男</a:t>
              </a:r>
              <a:endParaRPr kumimoji="0"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7351" name="Rectangle 7"/>
            <p:cNvSpPr>
              <a:spLocks noChangeArrowheads="1"/>
            </p:cNvSpPr>
            <p:nvPr/>
          </p:nvSpPr>
          <p:spPr bwMode="auto">
            <a:xfrm>
              <a:off x="3230551" y="4005264"/>
              <a:ext cx="863600" cy="396875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9901</a:t>
              </a:r>
              <a:endParaRPr kumimoji="0"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7352" name="Rectangle 8"/>
            <p:cNvSpPr>
              <a:spLocks noChangeArrowheads="1"/>
            </p:cNvSpPr>
            <p:nvPr/>
          </p:nvSpPr>
          <p:spPr bwMode="auto">
            <a:xfrm>
              <a:off x="4067164" y="4005264"/>
              <a:ext cx="485775" cy="396875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39801" y="4005264"/>
            <a:ext cx="1477952" cy="923934"/>
            <a:chOff x="107950" y="4005264"/>
            <a:chExt cx="1477952" cy="923934"/>
          </a:xfrm>
        </p:grpSpPr>
        <p:sp>
          <p:nvSpPr>
            <p:cNvPr id="57347" name="Rectangle 3"/>
            <p:cNvSpPr>
              <a:spLocks noChangeArrowheads="1"/>
            </p:cNvSpPr>
            <p:nvPr/>
          </p:nvSpPr>
          <p:spPr bwMode="auto">
            <a:xfrm>
              <a:off x="107950" y="4005264"/>
              <a:ext cx="1035026" cy="923934"/>
            </a:xfrm>
            <a:prstGeom prst="rect">
              <a:avLst/>
            </a:prstGeom>
            <a:noFill/>
            <a:ln w="15875">
              <a:noFill/>
              <a:miter lim="800000"/>
              <a:tailEnd type="none" w="sm" len="sm"/>
            </a:ln>
            <a:effectLst/>
          </p:spPr>
          <p:txBody>
            <a:bodyPr tIns="0" bIns="0"/>
            <a:lstStyle/>
            <a:p>
              <a:pPr algn="just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链表</a:t>
              </a:r>
              <a:r>
                <a:rPr kumimoji="0" lang="zh-CN" altLang="en-US" sz="1800" b="1" smtClean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首结点地址</a:t>
              </a:r>
              <a:r>
                <a:rPr kumimoji="0"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head</a:t>
              </a:r>
              <a:endParaRPr kumimoji="0"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algn="just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9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7362" name="Line 18"/>
            <p:cNvSpPr>
              <a:spLocks noChangeShapeType="1"/>
            </p:cNvSpPr>
            <p:nvPr/>
          </p:nvSpPr>
          <p:spPr bwMode="auto">
            <a:xfrm>
              <a:off x="1182677" y="4203699"/>
              <a:ext cx="403225" cy="45719"/>
            </a:xfrm>
            <a:prstGeom prst="line">
              <a:avLst/>
            </a:prstGeom>
            <a:noFill/>
            <a:ln w="38100">
              <a:solidFill>
                <a:srgbClr val="339933"/>
              </a:solidFill>
              <a:round/>
              <a:tailEnd type="triangle" w="sm" len="sm"/>
            </a:ln>
            <a:effectLst/>
          </p:spPr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132040" y="4233863"/>
            <a:ext cx="2952750" cy="777876"/>
            <a:chOff x="1600189" y="4233863"/>
            <a:chExt cx="2952750" cy="777876"/>
          </a:xfrm>
        </p:grpSpPr>
        <p:sp>
          <p:nvSpPr>
            <p:cNvPr id="57408" name="Rectangle 64"/>
            <p:cNvSpPr>
              <a:spLocks noChangeArrowheads="1"/>
            </p:cNvSpPr>
            <p:nvPr/>
          </p:nvSpPr>
          <p:spPr bwMode="auto">
            <a:xfrm>
              <a:off x="1600189" y="4614864"/>
              <a:ext cx="485775" cy="396875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8</a:t>
              </a:r>
              <a:endParaRPr kumimoji="0"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7409" name="Rectangle 65"/>
            <p:cNvSpPr>
              <a:spLocks noChangeArrowheads="1"/>
            </p:cNvSpPr>
            <p:nvPr/>
          </p:nvSpPr>
          <p:spPr bwMode="auto">
            <a:xfrm>
              <a:off x="2039927" y="4614864"/>
              <a:ext cx="790575" cy="396875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刘丽</a:t>
              </a:r>
              <a:endParaRPr kumimoji="0"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7410" name="Rectangle 66"/>
            <p:cNvSpPr>
              <a:spLocks noChangeArrowheads="1"/>
            </p:cNvSpPr>
            <p:nvPr/>
          </p:nvSpPr>
          <p:spPr bwMode="auto">
            <a:xfrm>
              <a:off x="2801927" y="4614864"/>
              <a:ext cx="457200" cy="396875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女</a:t>
              </a:r>
              <a:endParaRPr kumimoji="0"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7411" name="Rectangle 67"/>
            <p:cNvSpPr>
              <a:spLocks noChangeArrowheads="1"/>
            </p:cNvSpPr>
            <p:nvPr/>
          </p:nvSpPr>
          <p:spPr bwMode="auto">
            <a:xfrm>
              <a:off x="3230552" y="4614864"/>
              <a:ext cx="863600" cy="396875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9902</a:t>
              </a:r>
              <a:endParaRPr kumimoji="0"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7412" name="Rectangle 68"/>
            <p:cNvSpPr>
              <a:spLocks noChangeArrowheads="1"/>
            </p:cNvSpPr>
            <p:nvPr/>
          </p:nvSpPr>
          <p:spPr bwMode="auto">
            <a:xfrm>
              <a:off x="4067164" y="4614864"/>
              <a:ext cx="485775" cy="396875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57420" name="Line 76"/>
            <p:cNvSpPr>
              <a:spLocks noChangeShapeType="1"/>
            </p:cNvSpPr>
            <p:nvPr/>
          </p:nvSpPr>
          <p:spPr bwMode="auto">
            <a:xfrm>
              <a:off x="4311639" y="4233863"/>
              <a:ext cx="0" cy="381000"/>
            </a:xfrm>
            <a:prstGeom prst="line">
              <a:avLst/>
            </a:prstGeom>
            <a:noFill/>
            <a:ln w="28575">
              <a:solidFill>
                <a:srgbClr val="339933"/>
              </a:solidFill>
              <a:miter lim="800000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2138392" y="5891213"/>
            <a:ext cx="2974975" cy="777875"/>
            <a:chOff x="1606541" y="5891213"/>
            <a:chExt cx="2974975" cy="777875"/>
          </a:xfrm>
        </p:grpSpPr>
        <p:sp>
          <p:nvSpPr>
            <p:cNvPr id="57442" name="Rectangle 98"/>
            <p:cNvSpPr>
              <a:spLocks noChangeArrowheads="1"/>
            </p:cNvSpPr>
            <p:nvPr/>
          </p:nvSpPr>
          <p:spPr bwMode="auto">
            <a:xfrm>
              <a:off x="1606541" y="6272213"/>
              <a:ext cx="485775" cy="396875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5</a:t>
              </a:r>
              <a:endParaRPr kumimoji="0"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7443" name="Rectangle 99"/>
            <p:cNvSpPr>
              <a:spLocks noChangeArrowheads="1"/>
            </p:cNvSpPr>
            <p:nvPr/>
          </p:nvSpPr>
          <p:spPr bwMode="auto">
            <a:xfrm>
              <a:off x="2068504" y="6272213"/>
              <a:ext cx="790575" cy="396875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王萍</a:t>
              </a:r>
              <a:endParaRPr kumimoji="0"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7444" name="Rectangle 100"/>
            <p:cNvSpPr>
              <a:spLocks noChangeArrowheads="1"/>
            </p:cNvSpPr>
            <p:nvPr/>
          </p:nvSpPr>
          <p:spPr bwMode="auto">
            <a:xfrm>
              <a:off x="2830504" y="6272213"/>
              <a:ext cx="457200" cy="396875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女</a:t>
              </a:r>
              <a:endParaRPr kumimoji="0"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7445" name="Rectangle 101"/>
            <p:cNvSpPr>
              <a:spLocks noChangeArrowheads="1"/>
            </p:cNvSpPr>
            <p:nvPr/>
          </p:nvSpPr>
          <p:spPr bwMode="auto">
            <a:xfrm>
              <a:off x="3259129" y="6272213"/>
              <a:ext cx="863600" cy="396875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9901</a:t>
              </a: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7446" name="Rectangle 102"/>
            <p:cNvSpPr>
              <a:spLocks noChangeArrowheads="1"/>
            </p:cNvSpPr>
            <p:nvPr/>
          </p:nvSpPr>
          <p:spPr bwMode="auto">
            <a:xfrm>
              <a:off x="4095741" y="6272213"/>
              <a:ext cx="485775" cy="396875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∧</a:t>
              </a: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7451" name="Line 107"/>
            <p:cNvSpPr>
              <a:spLocks noChangeShapeType="1"/>
            </p:cNvSpPr>
            <p:nvPr/>
          </p:nvSpPr>
          <p:spPr bwMode="auto">
            <a:xfrm>
              <a:off x="4298940" y="5891213"/>
              <a:ext cx="0" cy="381000"/>
            </a:xfrm>
            <a:prstGeom prst="line">
              <a:avLst/>
            </a:prstGeom>
            <a:noFill/>
            <a:ln w="28575">
              <a:solidFill>
                <a:srgbClr val="339933"/>
              </a:solidFill>
              <a:miter lim="800000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aphicFrame>
        <p:nvGraphicFramePr>
          <p:cNvPr id="147516" name="Group 60"/>
          <p:cNvGraphicFramePr>
            <a:graphicFrameLocks noGrp="1"/>
          </p:cNvGraphicFramePr>
          <p:nvPr/>
        </p:nvGraphicFramePr>
        <p:xfrm>
          <a:off x="1246199" y="883603"/>
          <a:ext cx="4968875" cy="2688273"/>
        </p:xfrm>
        <a:graphic>
          <a:graphicData uri="http://schemas.openxmlformats.org/drawingml/2006/table">
            <a:tbl>
              <a:tblPr/>
              <a:tblGrid>
                <a:gridCol w="981075"/>
                <a:gridCol w="1468438"/>
                <a:gridCol w="1008062"/>
                <a:gridCol w="1511300"/>
              </a:tblGrid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学号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姓名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性别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班号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1</a:t>
                      </a: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张斌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8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刘丽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34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李英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20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陈华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12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王奇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26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董强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5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王萍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48" name="组合 47"/>
          <p:cNvGrpSpPr/>
          <p:nvPr/>
        </p:nvGrpSpPr>
        <p:grpSpPr>
          <a:xfrm>
            <a:off x="4550513" y="4767261"/>
            <a:ext cx="568331" cy="970333"/>
            <a:chOff x="4018662" y="4767261"/>
            <a:chExt cx="568331" cy="970333"/>
          </a:xfrm>
        </p:grpSpPr>
        <p:sp>
          <p:nvSpPr>
            <p:cNvPr id="57447" name="Line 103"/>
            <p:cNvSpPr>
              <a:spLocks noChangeShapeType="1"/>
            </p:cNvSpPr>
            <p:nvPr/>
          </p:nvSpPr>
          <p:spPr bwMode="auto">
            <a:xfrm>
              <a:off x="4311640" y="4767261"/>
              <a:ext cx="0" cy="533400"/>
            </a:xfrm>
            <a:prstGeom prst="line">
              <a:avLst/>
            </a:prstGeom>
            <a:noFill/>
            <a:ln w="28575">
              <a:solidFill>
                <a:srgbClr val="339933"/>
              </a:solidFill>
              <a:miter lim="800000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7517" name="Text Box 61"/>
            <p:cNvSpPr txBox="1">
              <a:spLocks noChangeArrowheads="1"/>
            </p:cNvSpPr>
            <p:nvPr/>
          </p:nvSpPr>
          <p:spPr bwMode="auto">
            <a:xfrm>
              <a:off x="4018662" y="5439075"/>
              <a:ext cx="568331" cy="298519"/>
            </a:xfrm>
            <a:prstGeom prst="rect">
              <a:avLst/>
            </a:prstGeom>
            <a:noFill/>
            <a:ln w="57150" algn="ctr">
              <a:noFill/>
              <a:miter lim="800000"/>
              <a:tailEnd type="none" w="lg" len="lg"/>
            </a:ln>
            <a:effectLst/>
          </p:spPr>
          <p:txBody>
            <a:bodyPr wrap="square" tIns="76176" bIns="0">
              <a:spAutoFit/>
            </a:bodyPr>
            <a:lstStyle/>
            <a:p>
              <a:pPr marL="457200" indent="-457200"/>
              <a:r>
                <a:rPr lang="en-US" altLang="zh-CN" sz="1800" dirty="0" smtClean="0">
                  <a:solidFill>
                    <a:srgbClr val="3333CC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┇</a:t>
              </a:r>
              <a:endParaRPr lang="en-US" altLang="zh-CN" sz="1800" dirty="0">
                <a:solidFill>
                  <a:srgbClr val="3333CC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1406" y="214290"/>
            <a:ext cx="1928826" cy="57246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映射过程：</a:t>
            </a:r>
            <a:endParaRPr lang="zh-CN" altLang="en-US" b="1" dirty="0" smtClean="0">
              <a:solidFill>
                <a:schemeClr val="bg1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11450" y="312098"/>
            <a:ext cx="25717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学生表的逻辑结构</a:t>
            </a:r>
            <a:endParaRPr lang="zh-CN" altLang="en-US" sz="2000" b="1" dirty="0" smtClean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75355" y="4071942"/>
            <a:ext cx="430887" cy="23574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存储结构建立完毕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 rot="16200000" flipH="1">
            <a:off x="813607" y="2432831"/>
            <a:ext cx="2647966" cy="496899"/>
          </a:xfrm>
          <a:prstGeom prst="straightConnector1">
            <a:avLst/>
          </a:prstGeom>
          <a:ln w="222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rot="16200000" flipH="1">
            <a:off x="574689" y="2814625"/>
            <a:ext cx="2828938" cy="771539"/>
          </a:xfrm>
          <a:prstGeom prst="straightConnector1">
            <a:avLst/>
          </a:prstGeom>
          <a:ln w="222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rot="16200000" flipH="1">
            <a:off x="570728" y="4461660"/>
            <a:ext cx="2843213" cy="777891"/>
          </a:xfrm>
          <a:prstGeom prst="straightConnector1">
            <a:avLst/>
          </a:prstGeom>
          <a:ln w="222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21" name="Text Box 53"/>
          <p:cNvSpPr txBox="1">
            <a:spLocks noChangeArrowheads="1"/>
          </p:cNvSpPr>
          <p:nvPr/>
        </p:nvSpPr>
        <p:spPr bwMode="auto">
          <a:xfrm>
            <a:off x="857224" y="785794"/>
            <a:ext cx="3857652" cy="347763"/>
          </a:xfrm>
          <a:prstGeom prst="rect">
            <a:avLst/>
          </a:prstGeom>
          <a:noFill/>
          <a:ln w="57150" algn="ctr">
            <a:noFill/>
            <a:miter lim="800000"/>
            <a:tailEnd type="none" w="lg" len="lg"/>
          </a:ln>
          <a:effectLst/>
        </p:spPr>
        <p:txBody>
          <a:bodyPr wrap="square" tIns="76176" bIns="0">
            <a:spAutoFit/>
          </a:bodyPr>
          <a:lstStyle/>
          <a:p>
            <a:pPr marL="457200" indent="-457200" algn="l"/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这种存储结构的特点：　　</a:t>
            </a:r>
            <a:endParaRPr lang="zh-CN" altLang="en-US" sz="22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2022" name="Text Box 54"/>
          <p:cNvSpPr txBox="1">
            <a:spLocks noChangeArrowheads="1"/>
          </p:cNvSpPr>
          <p:nvPr/>
        </p:nvSpPr>
        <p:spPr bwMode="auto">
          <a:xfrm>
            <a:off x="714348" y="1357298"/>
            <a:ext cx="7072362" cy="1461914"/>
          </a:xfrm>
          <a:prstGeom prst="rect">
            <a:avLst/>
          </a:prstGeom>
          <a:ln>
            <a:tailEnd type="none" w="lg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76176" rIns="216000" bIns="0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0"/>
              </a:spcBef>
              <a:buFontTx/>
              <a:buBlip>
                <a:blip r:embed="rId1"/>
              </a:buBlip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个逻辑元素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</a:t>
            </a:r>
            <a:r>
              <a:rPr lang="zh-CN" altLang="en-US" sz="2000" b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</a:t>
            </a:r>
            <a:r>
              <a:rPr lang="zh-CN" altLang="en-US" sz="2000" b="1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个结点存储</a:t>
            </a:r>
            <a:r>
              <a:rPr lang="zh-CN" altLang="en-US" sz="2000" b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每个结点单独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分配</a:t>
            </a:r>
            <a:r>
              <a:rPr lang="zh-CN" altLang="en-US" sz="2000" b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所有结点的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地址不一定是连续的。</a:t>
            </a:r>
            <a:endParaRPr lang="zh-CN" altLang="en-US" sz="20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FontTx/>
              <a:buBlip>
                <a:blip r:embed="rId1"/>
              </a:buBlip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指针来表示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逻辑关系。</a:t>
            </a:r>
            <a:endParaRPr lang="zh-CN" altLang="en-US" sz="20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214414" y="3447636"/>
            <a:ext cx="2143140" cy="1012104"/>
            <a:chOff x="1214414" y="3447636"/>
            <a:chExt cx="2143140" cy="1012104"/>
          </a:xfrm>
        </p:grpSpPr>
        <p:sp>
          <p:nvSpPr>
            <p:cNvPr id="55" name="TextBox 54"/>
            <p:cNvSpPr txBox="1"/>
            <p:nvPr/>
          </p:nvSpPr>
          <p:spPr>
            <a:xfrm>
              <a:off x="1214414" y="4071942"/>
              <a:ext cx="2143140" cy="38779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链式存储结构</a:t>
              </a:r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6" name="下箭头 55"/>
            <p:cNvSpPr/>
            <p:nvPr/>
          </p:nvSpPr>
          <p:spPr bwMode="auto">
            <a:xfrm>
              <a:off x="2000232" y="3447636"/>
              <a:ext cx="285752" cy="440812"/>
            </a:xfrm>
            <a:prstGeom prst="downArrow">
              <a:avLst/>
            </a:prstGeom>
            <a:ln>
              <a:headEnd type="none" w="med" len="med"/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76176" rIns="91440" bIns="0" numCol="1" rtlCol="0" anchor="ctr" anchorCtr="0" compatLnSpc="1">
              <a:spAutoFit/>
            </a:bodyPr>
            <a:lstStyle/>
            <a:p>
              <a:pPr marL="457200" marR="0" indent="-457200" algn="ctr" defTabSz="914400" rtl="0" eaLnBrk="1" fontAlgn="base" latinLnBrk="0" hangingPunct="1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500034" y="214289"/>
            <a:ext cx="2571768" cy="4749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 algn="ctr">
              <a:lnSpc>
                <a:spcPct val="110000"/>
              </a:lnSpc>
            </a:pPr>
            <a:r>
              <a:rPr lang="en-US" altLang="zh-CN" b="1" smtClean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3</a:t>
            </a:r>
            <a:r>
              <a:rPr lang="zh-CN" altLang="en-US" b="1" smtClean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、</a:t>
            </a:r>
            <a:r>
              <a:rPr lang="zh-CN" altLang="en-US" b="1" smtClean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数据</a:t>
            </a:r>
            <a:r>
              <a:rPr lang="zh-CN" altLang="en-US" b="1" dirty="0" smtClean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运算</a:t>
            </a:r>
            <a:endParaRPr lang="zh-CN" altLang="en-US" b="1" dirty="0">
              <a:solidFill>
                <a:schemeClr val="bg1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720" y="967721"/>
            <a:ext cx="8572560" cy="53245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数据</a:t>
            </a:r>
            <a:r>
              <a:rPr lang="zh-CN" altLang="en-US" sz="2200" b="1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运算</a:t>
            </a:r>
            <a:r>
              <a:rPr lang="zh-CN" altLang="en-US" sz="2200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是对数据的操作。</a:t>
            </a:r>
            <a:r>
              <a:rPr lang="zh-CN" altLang="en-US" sz="2200" b="1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分为两个层次：</a:t>
            </a:r>
            <a:r>
              <a:rPr lang="zh-CN" altLang="en-US" sz="2200" b="1" dirty="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运算描述</a:t>
            </a:r>
            <a:r>
              <a:rPr lang="zh-CN" altLang="en-US" sz="2200" b="1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和</a:t>
            </a:r>
            <a:r>
              <a:rPr lang="zh-CN" altLang="en-US" sz="2200" b="1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运算实现</a:t>
            </a:r>
            <a:r>
              <a:rPr lang="zh-CN" altLang="en-US" sz="2200" b="1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200" b="1" dirty="0" smtClean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28596" y="1643050"/>
            <a:ext cx="7929618" cy="3831299"/>
            <a:chOff x="428596" y="1928802"/>
            <a:chExt cx="7929618" cy="3831299"/>
          </a:xfrm>
        </p:grpSpPr>
        <p:sp>
          <p:nvSpPr>
            <p:cNvPr id="11266" name="Text Box 2"/>
            <p:cNvSpPr txBox="1">
              <a:spLocks noChangeArrowheads="1"/>
            </p:cNvSpPr>
            <p:nvPr/>
          </p:nvSpPr>
          <p:spPr bwMode="auto">
            <a:xfrm>
              <a:off x="428596" y="1928802"/>
              <a:ext cx="7929618" cy="49859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200" b="1" smtClean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  对于</a:t>
              </a:r>
              <a:r>
                <a:rPr lang="zh-CN" altLang="en-US" sz="22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“学生表”这种数据结构，可以进行一系列的运算：</a:t>
              </a:r>
              <a:endPara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46436" name="Text Box 4"/>
            <p:cNvSpPr txBox="1">
              <a:spLocks noChangeArrowheads="1"/>
            </p:cNvSpPr>
            <p:nvPr/>
          </p:nvSpPr>
          <p:spPr bwMode="auto">
            <a:xfrm>
              <a:off x="973219" y="2708688"/>
              <a:ext cx="4857784" cy="3051413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marL="457200" indent="-457200" algn="just">
                <a:lnSpc>
                  <a:spcPct val="120000"/>
                </a:lnSpc>
                <a:buFontTx/>
                <a:buBlip>
                  <a:blip r:embed="rId1"/>
                </a:buBlip>
              </a:pPr>
              <a:r>
                <a:rPr lang="zh-CN" altLang="en-US" sz="2000" b="1" dirty="0" smtClean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查找序号为</a:t>
              </a:r>
              <a:r>
                <a:rPr lang="en-US" altLang="zh-CN" sz="2000" b="1" dirty="0" smtClean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lang="zh-CN" altLang="en-US" sz="2000" b="1" dirty="0" smtClean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的学生姓名</a:t>
              </a:r>
              <a:endParaRPr lang="en-US" altLang="zh-CN" sz="2000" b="1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marL="457200" indent="-457200" algn="just">
                <a:lnSpc>
                  <a:spcPct val="120000"/>
                </a:lnSpc>
                <a:buFontTx/>
                <a:buBlip>
                  <a:blip r:embed="rId1"/>
                </a:buBlip>
              </a:pPr>
              <a:r>
                <a:rPr lang="zh-CN" altLang="en-US" sz="2000" b="1" dirty="0" smtClean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增加</a:t>
              </a:r>
              <a:r>
                <a:rPr lang="zh-CN" altLang="en-US" sz="2000" b="1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一个学生记录；</a:t>
              </a:r>
              <a:endParaRPr lang="zh-CN" altLang="en-US" sz="2000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marL="457200" indent="-457200" algn="just">
                <a:lnSpc>
                  <a:spcPct val="120000"/>
                </a:lnSpc>
                <a:buFontTx/>
                <a:buBlip>
                  <a:blip r:embed="rId1"/>
                </a:buBlip>
              </a:pPr>
              <a:r>
                <a:rPr lang="zh-CN" altLang="en-US" sz="2000" b="1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删除一个学生记录；</a:t>
              </a:r>
              <a:endParaRPr lang="zh-CN" altLang="en-US" sz="2000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marL="457200" indent="-457200" algn="just">
                <a:lnSpc>
                  <a:spcPct val="120000"/>
                </a:lnSpc>
                <a:buFontTx/>
                <a:buBlip>
                  <a:blip r:embed="rId1"/>
                </a:buBlip>
              </a:pPr>
              <a:r>
                <a:rPr lang="zh-CN" altLang="en-US" sz="2000" b="1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查找性别为“女”的学生记录；</a:t>
              </a:r>
              <a:endParaRPr lang="zh-CN" altLang="en-US" sz="2000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marL="457200" indent="-457200" algn="just">
                <a:lnSpc>
                  <a:spcPct val="120000"/>
                </a:lnSpc>
                <a:buFontTx/>
                <a:buBlip>
                  <a:blip r:embed="rId1"/>
                </a:buBlip>
              </a:pPr>
              <a:r>
                <a:rPr lang="zh-CN" altLang="en-US" sz="2000" b="1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查找班号为“</a:t>
              </a:r>
              <a:r>
                <a:rPr lang="en-US" altLang="zh-CN" sz="2000" b="1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9902”</a:t>
              </a:r>
              <a:r>
                <a:rPr lang="zh-CN" altLang="en-US" sz="2000" b="1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的学生记录；</a:t>
              </a:r>
              <a:endParaRPr lang="zh-CN" altLang="en-US" sz="2000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marL="457200" indent="-457200" algn="just">
                <a:lnSpc>
                  <a:spcPct val="120000"/>
                </a:lnSpc>
                <a:buFontTx/>
                <a:buBlip>
                  <a:blip r:embed="rId1"/>
                </a:buBlip>
              </a:pPr>
              <a:r>
                <a:rPr lang="en-US" altLang="zh-CN" sz="2000" b="1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……</a:t>
              </a:r>
              <a:endParaRPr lang="en-US" altLang="zh-CN" sz="2000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46438" name="Text Box 6"/>
            <p:cNvSpPr txBox="1">
              <a:spLocks noChangeArrowheads="1"/>
            </p:cNvSpPr>
            <p:nvPr/>
          </p:nvSpPr>
          <p:spPr bwMode="auto">
            <a:xfrm>
              <a:off x="6284253" y="3273435"/>
              <a:ext cx="430887" cy="1584325"/>
            </a:xfrm>
            <a:prstGeom prst="rect">
              <a:avLst/>
            </a:prstGeom>
            <a:noFill/>
            <a:ln w="57150" algn="ctr">
              <a:noFill/>
              <a:miter lim="800000"/>
              <a:tailEnd type="none" w="lg" len="lg"/>
            </a:ln>
            <a:effectLst/>
          </p:spPr>
          <p:txBody>
            <a:bodyPr vert="eaVert" tIns="76176" bIns="0">
              <a:spAutoFit/>
            </a:bodyPr>
            <a:lstStyle/>
            <a:p>
              <a:pPr marL="457200" indent="-457200"/>
              <a:r>
                <a:rPr lang="zh-CN" altLang="en-US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运算描述</a:t>
              </a:r>
              <a:endPara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" name="右大括号 9"/>
            <p:cNvSpPr/>
            <p:nvPr/>
          </p:nvSpPr>
          <p:spPr>
            <a:xfrm>
              <a:off x="6012279" y="2714620"/>
              <a:ext cx="144000" cy="2786082"/>
            </a:xfrm>
            <a:prstGeom prst="rightBrace">
              <a:avLst/>
            </a:prstGeom>
            <a:ln w="2222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5"/>
          <p:cNvSpPr/>
          <p:nvPr/>
        </p:nvSpPr>
        <p:spPr>
          <a:xfrm>
            <a:off x="3137218" y="426403"/>
            <a:ext cx="262509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zh-CN" altLang="en-US" sz="32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教材和参考书</a:t>
            </a:r>
            <a:endParaRPr lang="zh-CN" altLang="en-US" sz="32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6940" y="-11430"/>
            <a:ext cx="1812290" cy="2409825"/>
          </a:xfrm>
          <a:prstGeom prst="rect">
            <a:avLst/>
          </a:prstGeom>
        </p:spPr>
      </p:pic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4585" y="4710430"/>
            <a:ext cx="1612265" cy="2113915"/>
          </a:xfrm>
          <a:prstGeom prst="rect">
            <a:avLst/>
          </a:prstGeom>
        </p:spPr>
      </p:pic>
      <p:sp>
        <p:nvSpPr>
          <p:cNvPr id="7" name="Rectangle 2"/>
          <p:cNvSpPr/>
          <p:nvPr/>
        </p:nvSpPr>
        <p:spPr>
          <a:xfrm>
            <a:off x="300355" y="1338580"/>
            <a:ext cx="8448675" cy="527494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algn="l"/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l"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教材：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lvl="1" indent="-285750" algn="l">
              <a:buClr>
                <a:srgbClr val="FF0066"/>
              </a:buClr>
              <a:buChar char="•"/>
            </a:pPr>
            <a:r>
              <a:rPr lang="en-US" altLang="zh-CN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数据结构</a:t>
            </a:r>
            <a:r>
              <a:rPr lang="en-US" altLang="zh-CN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》(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版</a:t>
            </a:r>
            <a:r>
              <a:rPr lang="en-US" altLang="zh-CN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，严蔚敏，李冬梅等，人民邮电出版社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lvl="1" indent="-285750" algn="l">
              <a:buClr>
                <a:srgbClr val="FF0066"/>
              </a:buClr>
            </a:pP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l"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参考书：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lvl="1" indent="-285750" algn="l">
              <a:buClr>
                <a:srgbClr val="FF0066"/>
              </a:buClr>
              <a:buChar char="•"/>
            </a:pP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数据结构教程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第5版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），李春葆等，清华大学出版社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lvl="1" indent="-285750" algn="l">
              <a:buClr>
                <a:srgbClr val="FF0066"/>
              </a:buClr>
              <a:buChar char="•"/>
            </a:pP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数据结构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，邓俊辉等，清华大学出版社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lvl="1" indent="-285750" algn="l">
              <a:buClr>
                <a:srgbClr val="FF0066"/>
              </a:buClr>
              <a:buChar char="•"/>
            </a:pP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算法艺术与信息学竞赛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，刘汝佳，黄亮清华大学出版社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lvl="1" indent="-285750" algn="l">
              <a:buClr>
                <a:srgbClr val="FF0066"/>
              </a:buClr>
              <a:buChar char="•"/>
            </a:pP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lvl="1" indent="-285750" algn="l">
              <a:buClr>
                <a:srgbClr val="FF0066"/>
              </a:buClr>
              <a:buChar char="•"/>
            </a:pP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lvl="1" indent="-285750" algn="l">
              <a:buClr>
                <a:srgbClr val="FF0066"/>
              </a:buClr>
              <a:buFont typeface="Wingdings" panose="05000000000000000000" pitchFamily="2" charset="2"/>
              <a:buNone/>
            </a:pPr>
            <a:endParaRPr lang="zh-CN" altLang="en-US" sz="2400" b="1" dirty="0">
              <a:solidFill>
                <a:srgbClr val="00006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lvl="1" indent="-285750" algn="l">
              <a:buClr>
                <a:srgbClr val="FF0066"/>
              </a:buClr>
              <a:buFont typeface="Wingdings" panose="05000000000000000000" pitchFamily="2" charset="2"/>
              <a:buNone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		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Box 4"/>
          <p:cNvSpPr txBox="1">
            <a:spLocks noChangeArrowheads="1"/>
          </p:cNvSpPr>
          <p:nvPr/>
        </p:nvSpPr>
        <p:spPr bwMode="auto">
          <a:xfrm>
            <a:off x="714348" y="500042"/>
            <a:ext cx="7500990" cy="551671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tIns="72000" bIns="72000">
            <a:spAutoFit/>
          </a:bodyPr>
          <a:lstStyle/>
          <a:p>
            <a:pPr marL="457200" indent="-457200" algn="just">
              <a:lnSpc>
                <a:spcPct val="110000"/>
              </a:lnSpc>
            </a:pPr>
            <a:r>
              <a:rPr lang="zh-CN" altLang="en-US" b="1" smtClean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 顺序</a:t>
            </a:r>
            <a:r>
              <a:rPr lang="zh-CN" altLang="en-US" b="1" smtClean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存储结构中</a:t>
            </a:r>
            <a:r>
              <a:rPr lang="zh-CN" altLang="en-US" b="1" dirty="0" smtClean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实现“查找序号为</a:t>
            </a:r>
            <a:r>
              <a:rPr lang="en-US" altLang="zh-CN" b="1" dirty="0" smtClean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zh-CN" altLang="en-US" b="1" dirty="0" smtClean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的学生姓名”</a:t>
            </a:r>
            <a:endParaRPr lang="zh-CN" altLang="en-US" b="1" dirty="0">
              <a:solidFill>
                <a:srgbClr val="FF0000"/>
              </a:solidFill>
              <a:latin typeface="Consolas" panose="020B0609020204030204" pitchFamily="49" charset="0"/>
              <a:ea typeface="黑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7" name="Line 4"/>
          <p:cNvSpPr>
            <a:spLocks noChangeShapeType="1"/>
          </p:cNvSpPr>
          <p:nvPr/>
        </p:nvSpPr>
        <p:spPr bwMode="auto">
          <a:xfrm flipH="1" flipV="1">
            <a:off x="1239853" y="2629911"/>
            <a:ext cx="0" cy="288000"/>
          </a:xfrm>
          <a:prstGeom prst="line">
            <a:avLst/>
          </a:prstGeom>
          <a:noFill/>
          <a:ln w="38100">
            <a:solidFill>
              <a:srgbClr val="CC00CC"/>
            </a:solidFill>
            <a:miter lim="800000"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1066780" y="2987101"/>
            <a:ext cx="2290774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Stud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数组起始地址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9" name="Text Box 21"/>
          <p:cNvSpPr txBox="1">
            <a:spLocks noChangeArrowheads="1"/>
          </p:cNvSpPr>
          <p:nvPr/>
        </p:nvSpPr>
        <p:spPr bwMode="auto">
          <a:xfrm>
            <a:off x="6424630" y="2272721"/>
            <a:ext cx="647700" cy="27699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……</a:t>
            </a:r>
            <a:endParaRPr lang="en-US" altLang="zh-CN" sz="1800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1962164" y="1629779"/>
            <a:ext cx="935038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Stud[0]</a:t>
            </a:r>
            <a:endParaRPr lang="en-US" altLang="zh-CN" sz="2000" b="1" dirty="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9"/>
          <p:cNvSpPr>
            <a:spLocks noChangeAspect="1" noChangeArrowheads="1"/>
          </p:cNvSpPr>
          <p:nvPr/>
        </p:nvSpPr>
        <p:spPr bwMode="auto">
          <a:xfrm>
            <a:off x="1025539" y="2226672"/>
            <a:ext cx="431800" cy="3603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marL="457200" indent="-457200"/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endParaRPr lang="en-US" altLang="zh-CN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3" name="Rectangle 10"/>
          <p:cNvSpPr>
            <a:spLocks noChangeArrowheads="1"/>
          </p:cNvSpPr>
          <p:nvPr/>
        </p:nvSpPr>
        <p:spPr bwMode="auto">
          <a:xfrm>
            <a:off x="1458927" y="2226672"/>
            <a:ext cx="719138" cy="3603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marL="457200" indent="-457200"/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张斌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5" name="Rectangle 11"/>
          <p:cNvSpPr>
            <a:spLocks noChangeArrowheads="1"/>
          </p:cNvSpPr>
          <p:nvPr/>
        </p:nvSpPr>
        <p:spPr bwMode="auto">
          <a:xfrm>
            <a:off x="2178064" y="2226672"/>
            <a:ext cx="719138" cy="3603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marL="457200" indent="-457200"/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男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42" name="Rectangle 12"/>
          <p:cNvSpPr>
            <a:spLocks noChangeArrowheads="1"/>
          </p:cNvSpPr>
          <p:nvPr/>
        </p:nvSpPr>
        <p:spPr bwMode="auto">
          <a:xfrm>
            <a:off x="2898789" y="2226672"/>
            <a:ext cx="719138" cy="3603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marL="457200" indent="-457200"/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9901</a:t>
            </a:r>
            <a:endParaRPr lang="en-US" altLang="zh-CN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49" name="Text Box 15"/>
          <p:cNvSpPr txBox="1">
            <a:spLocks noChangeArrowheads="1"/>
          </p:cNvSpPr>
          <p:nvPr/>
        </p:nvSpPr>
        <p:spPr bwMode="auto">
          <a:xfrm>
            <a:off x="4554554" y="1631367"/>
            <a:ext cx="935037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Stud[1]</a:t>
            </a:r>
            <a:endParaRPr lang="en-US" altLang="zh-CN" sz="2000" b="1" dirty="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6" name="Rectangle 16"/>
          <p:cNvSpPr>
            <a:spLocks noChangeAspect="1" noChangeArrowheads="1"/>
          </p:cNvSpPr>
          <p:nvPr/>
        </p:nvSpPr>
        <p:spPr bwMode="auto">
          <a:xfrm>
            <a:off x="3617929" y="2228259"/>
            <a:ext cx="431800" cy="3603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marL="457200" indent="-457200"/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8</a:t>
            </a:r>
            <a:endParaRPr lang="en-US" altLang="zh-CN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7" name="Rectangle 17"/>
          <p:cNvSpPr>
            <a:spLocks noChangeArrowheads="1"/>
          </p:cNvSpPr>
          <p:nvPr/>
        </p:nvSpPr>
        <p:spPr bwMode="auto">
          <a:xfrm>
            <a:off x="4051316" y="2228259"/>
            <a:ext cx="719137" cy="3603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marL="457200" indent="-457200"/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刘丽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9" name="Rectangle 18"/>
          <p:cNvSpPr>
            <a:spLocks noChangeArrowheads="1"/>
          </p:cNvSpPr>
          <p:nvPr/>
        </p:nvSpPr>
        <p:spPr bwMode="auto">
          <a:xfrm>
            <a:off x="4770454" y="2228259"/>
            <a:ext cx="719137" cy="3603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marL="457200" indent="-457200"/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女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0" name="Rectangle 19"/>
          <p:cNvSpPr>
            <a:spLocks noChangeArrowheads="1"/>
          </p:cNvSpPr>
          <p:nvPr/>
        </p:nvSpPr>
        <p:spPr bwMode="auto">
          <a:xfrm>
            <a:off x="5491179" y="2228259"/>
            <a:ext cx="719137" cy="3603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marL="457200" indent="-457200"/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9902</a:t>
            </a:r>
            <a:endParaRPr lang="en-US" altLang="zh-CN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6" name="右大括号 65"/>
          <p:cNvSpPr>
            <a:spLocks noChangeAspect="1"/>
          </p:cNvSpPr>
          <p:nvPr/>
        </p:nvSpPr>
        <p:spPr>
          <a:xfrm rot="16200000">
            <a:off x="2293563" y="1004696"/>
            <a:ext cx="178595" cy="2143140"/>
          </a:xfrm>
          <a:prstGeom prst="rightBrace">
            <a:avLst/>
          </a:prstGeom>
          <a:ln w="222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7" name="右大括号 66"/>
          <p:cNvSpPr>
            <a:spLocks noChangeAspect="1"/>
          </p:cNvSpPr>
          <p:nvPr/>
        </p:nvSpPr>
        <p:spPr>
          <a:xfrm rot="16200000">
            <a:off x="4865331" y="1004697"/>
            <a:ext cx="178595" cy="2143140"/>
          </a:xfrm>
          <a:prstGeom prst="rightBrace">
            <a:avLst/>
          </a:prstGeom>
          <a:ln w="222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352796" y="2701349"/>
            <a:ext cx="2786082" cy="1747492"/>
            <a:chOff x="3352796" y="2701349"/>
            <a:chExt cx="2786082" cy="1747492"/>
          </a:xfrm>
        </p:grpSpPr>
        <p:sp>
          <p:nvSpPr>
            <p:cNvPr id="69" name="TextBox 68"/>
            <p:cNvSpPr txBox="1"/>
            <p:nvPr/>
          </p:nvSpPr>
          <p:spPr>
            <a:xfrm>
              <a:off x="3352796" y="3487167"/>
              <a:ext cx="2786082" cy="961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直接找到</a:t>
              </a:r>
              <a:r>
                <a:rPr lang="en-US" altLang="zh-CN" sz="2000" dirty="0" smtClean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Stud[1]</a:t>
              </a:r>
              <a:r>
                <a:rPr lang="zh-CN" altLang="en-US" sz="2000" dirty="0" smtClean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记录，返回</a:t>
              </a:r>
              <a:r>
                <a:rPr lang="zh-CN" altLang="en-US" sz="2000" dirty="0" smtClean="0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刘丽</a:t>
              </a:r>
              <a:endPara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0" name="上箭头 69"/>
            <p:cNvSpPr/>
            <p:nvPr/>
          </p:nvSpPr>
          <p:spPr bwMode="auto">
            <a:xfrm>
              <a:off x="4375506" y="2701349"/>
              <a:ext cx="366960" cy="462421"/>
            </a:xfrm>
            <a:prstGeom prst="upArrow">
              <a:avLst/>
            </a:prstGeom>
            <a:ln>
              <a:headEnd type="none" w="med" len="med"/>
              <a:tailEnd type="stealth" w="lg" len="lg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76176" rIns="91440" bIns="0" numCol="1" rtlCol="0" anchor="ctr" anchorCtr="0" compatLnSpc="1">
              <a:spAutoFit/>
            </a:bodyPr>
            <a:lstStyle/>
            <a:p>
              <a:pPr marL="457200" marR="0" indent="-457200" algn="ctr" defTabSz="914400" rtl="0" eaLnBrk="1" fontAlgn="base" latinLnBrk="0" hangingPunct="1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1" i="0" u="none" strike="noStrike" cap="none" normalizeH="0" baseline="0" smtClean="0">
                <a:ln>
                  <a:noFill/>
                </a:ln>
                <a:solidFill>
                  <a:srgbClr val="0033CC"/>
                </a:solidFill>
                <a:effectLst/>
                <a:latin typeface="Consolas" panose="020B0609020204030204" pitchFamily="49" charset="0"/>
                <a:ea typeface="楷体_GB2312" pitchFamily="49" charset="-122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44" name="Arc 104"/>
          <p:cNvSpPr/>
          <p:nvPr/>
        </p:nvSpPr>
        <p:spPr bwMode="auto">
          <a:xfrm>
            <a:off x="1857357" y="1194491"/>
            <a:ext cx="184730" cy="298519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339933"/>
            </a:solidFill>
            <a:round/>
            <a:tailEnd type="stealth" w="lg" len="lg"/>
          </a:ln>
          <a:effectLst/>
        </p:spPr>
        <p:txBody>
          <a:bodyPr wrap="none" tIns="76176" bIns="0" anchor="ctr">
            <a:spAutoFit/>
          </a:bodyPr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3945" name="Text Box 105"/>
          <p:cNvSpPr txBox="1">
            <a:spLocks noChangeArrowheads="1"/>
          </p:cNvSpPr>
          <p:nvPr/>
        </p:nvSpPr>
        <p:spPr bwMode="auto">
          <a:xfrm>
            <a:off x="1240696" y="992823"/>
            <a:ext cx="792162" cy="221599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 lIns="0" tIns="0" rIns="0" bIns="0">
            <a:spAutoFit/>
          </a:bodyPr>
          <a:lstStyle/>
          <a:p>
            <a:pPr marL="457200" indent="-457200"/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</a:t>
            </a:r>
            <a:endParaRPr lang="en-US" altLang="zh-CN" sz="1800" b="1" dirty="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8" name="Text Box 4"/>
          <p:cNvSpPr txBox="1">
            <a:spLocks noChangeArrowheads="1"/>
          </p:cNvSpPr>
          <p:nvPr/>
        </p:nvSpPr>
        <p:spPr bwMode="auto">
          <a:xfrm>
            <a:off x="214282" y="285729"/>
            <a:ext cx="7215238" cy="551671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tIns="72000" bIns="72000">
            <a:spAutoFit/>
          </a:bodyPr>
          <a:lstStyle/>
          <a:p>
            <a:pPr marL="457200" indent="-457200">
              <a:lnSpc>
                <a:spcPct val="110000"/>
              </a:lnSpc>
            </a:pPr>
            <a:r>
              <a:rPr lang="zh-CN" altLang="en-US" b="1" smtClean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 链式</a:t>
            </a:r>
            <a:r>
              <a:rPr lang="zh-CN" altLang="en-US" b="1" smtClean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存储结构中</a:t>
            </a:r>
            <a:r>
              <a:rPr lang="zh-CN" altLang="en-US" b="1" dirty="0" smtClean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实现“查找序号为</a:t>
            </a:r>
            <a:r>
              <a:rPr lang="en-US" altLang="zh-CN" b="1" dirty="0" smtClean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zh-CN" altLang="en-US" b="1" dirty="0" smtClean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的学生姓名”</a:t>
            </a:r>
            <a:endParaRPr lang="zh-CN" altLang="en-US" b="1" dirty="0">
              <a:solidFill>
                <a:srgbClr val="FF0000"/>
              </a:solidFill>
              <a:latin typeface="Consolas" panose="020B0609020204030204" pitchFamily="49" charset="0"/>
              <a:ea typeface="黑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2" name="Group 3"/>
          <p:cNvGrpSpPr/>
          <p:nvPr/>
        </p:nvGrpSpPr>
        <p:grpSpPr bwMode="auto">
          <a:xfrm>
            <a:off x="1928777" y="1523986"/>
            <a:ext cx="2941637" cy="396875"/>
            <a:chOff x="3102" y="720"/>
            <a:chExt cx="1853" cy="250"/>
          </a:xfrm>
        </p:grpSpPr>
        <p:sp>
          <p:nvSpPr>
            <p:cNvPr id="61" name="Rectangle 4"/>
            <p:cNvSpPr>
              <a:spLocks noChangeArrowheads="1"/>
            </p:cNvSpPr>
            <p:nvPr/>
          </p:nvSpPr>
          <p:spPr bwMode="auto">
            <a:xfrm>
              <a:off x="3102" y="720"/>
              <a:ext cx="306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1</a:t>
              </a:r>
              <a:endParaRPr kumimoji="0"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62" name="Rectangle 5"/>
            <p:cNvSpPr>
              <a:spLocks noChangeArrowheads="1"/>
            </p:cNvSpPr>
            <p:nvPr/>
          </p:nvSpPr>
          <p:spPr bwMode="auto">
            <a:xfrm>
              <a:off x="3372" y="720"/>
              <a:ext cx="498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张斌</a:t>
              </a:r>
              <a:endParaRPr kumimoji="0"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63" name="Rectangle 6"/>
            <p:cNvSpPr>
              <a:spLocks noChangeArrowheads="1"/>
            </p:cNvSpPr>
            <p:nvPr/>
          </p:nvSpPr>
          <p:spPr bwMode="auto">
            <a:xfrm>
              <a:off x="3852" y="720"/>
              <a:ext cx="288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男</a:t>
              </a:r>
              <a:endParaRPr kumimoji="0"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64" name="Rectangle 7"/>
            <p:cNvSpPr>
              <a:spLocks noChangeArrowheads="1"/>
            </p:cNvSpPr>
            <p:nvPr/>
          </p:nvSpPr>
          <p:spPr bwMode="auto">
            <a:xfrm>
              <a:off x="4122" y="720"/>
              <a:ext cx="544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9901</a:t>
              </a: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65" name="Rectangle 8"/>
            <p:cNvSpPr>
              <a:spLocks noChangeArrowheads="1"/>
            </p:cNvSpPr>
            <p:nvPr/>
          </p:nvSpPr>
          <p:spPr bwMode="auto">
            <a:xfrm>
              <a:off x="4649" y="720"/>
              <a:ext cx="306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Group 10"/>
          <p:cNvGrpSpPr/>
          <p:nvPr/>
        </p:nvGrpSpPr>
        <p:grpSpPr bwMode="auto">
          <a:xfrm>
            <a:off x="1917662" y="2133586"/>
            <a:ext cx="2952750" cy="396875"/>
            <a:chOff x="3095" y="1104"/>
            <a:chExt cx="1860" cy="250"/>
          </a:xfrm>
        </p:grpSpPr>
        <p:sp>
          <p:nvSpPr>
            <p:cNvPr id="68" name="Rectangle 11"/>
            <p:cNvSpPr>
              <a:spLocks noChangeArrowheads="1"/>
            </p:cNvSpPr>
            <p:nvPr/>
          </p:nvSpPr>
          <p:spPr bwMode="auto">
            <a:xfrm>
              <a:off x="3095" y="1104"/>
              <a:ext cx="306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8</a:t>
              </a:r>
              <a:endParaRPr kumimoji="0"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372" y="1104"/>
              <a:ext cx="498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 dirty="0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刘丽</a:t>
              </a:r>
              <a:endParaRPr kumimoji="0" lang="zh-CN" altLang="en-US" sz="18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70" name="Rectangle 13"/>
            <p:cNvSpPr>
              <a:spLocks noChangeArrowheads="1"/>
            </p:cNvSpPr>
            <p:nvPr/>
          </p:nvSpPr>
          <p:spPr bwMode="auto">
            <a:xfrm>
              <a:off x="3852" y="1104"/>
              <a:ext cx="288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女</a:t>
              </a:r>
              <a:endParaRPr kumimoji="0"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122" y="1104"/>
              <a:ext cx="544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9902</a:t>
              </a: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72" name="Rectangle 15"/>
            <p:cNvSpPr>
              <a:spLocks noChangeArrowheads="1"/>
            </p:cNvSpPr>
            <p:nvPr/>
          </p:nvSpPr>
          <p:spPr bwMode="auto">
            <a:xfrm>
              <a:off x="4649" y="1104"/>
              <a:ext cx="306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4" name="Group 16"/>
          <p:cNvGrpSpPr/>
          <p:nvPr/>
        </p:nvGrpSpPr>
        <p:grpSpPr bwMode="auto">
          <a:xfrm>
            <a:off x="1909727" y="2819386"/>
            <a:ext cx="2974975" cy="396875"/>
            <a:chOff x="3090" y="1536"/>
            <a:chExt cx="1874" cy="250"/>
          </a:xfrm>
        </p:grpSpPr>
        <p:sp>
          <p:nvSpPr>
            <p:cNvPr id="74" name="Rectangle 17"/>
            <p:cNvSpPr>
              <a:spLocks noChangeArrowheads="1"/>
            </p:cNvSpPr>
            <p:nvPr/>
          </p:nvSpPr>
          <p:spPr bwMode="auto">
            <a:xfrm>
              <a:off x="3090" y="1536"/>
              <a:ext cx="306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34</a:t>
              </a:r>
              <a:endParaRPr kumimoji="0"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75" name="Rectangle 18"/>
            <p:cNvSpPr>
              <a:spLocks noChangeArrowheads="1"/>
            </p:cNvSpPr>
            <p:nvPr/>
          </p:nvSpPr>
          <p:spPr bwMode="auto">
            <a:xfrm>
              <a:off x="3381" y="1536"/>
              <a:ext cx="498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李英</a:t>
              </a:r>
              <a:endParaRPr kumimoji="0"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76" name="Rectangle 19"/>
            <p:cNvSpPr>
              <a:spLocks noChangeArrowheads="1"/>
            </p:cNvSpPr>
            <p:nvPr/>
          </p:nvSpPr>
          <p:spPr bwMode="auto">
            <a:xfrm>
              <a:off x="3861" y="1536"/>
              <a:ext cx="288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女</a:t>
              </a:r>
              <a:endParaRPr kumimoji="0"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77" name="Rectangle 20"/>
            <p:cNvSpPr>
              <a:spLocks noChangeArrowheads="1"/>
            </p:cNvSpPr>
            <p:nvPr/>
          </p:nvSpPr>
          <p:spPr bwMode="auto">
            <a:xfrm>
              <a:off x="4131" y="1536"/>
              <a:ext cx="544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9901</a:t>
              </a: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78" name="Rectangle 21"/>
            <p:cNvSpPr>
              <a:spLocks noChangeArrowheads="1"/>
            </p:cNvSpPr>
            <p:nvPr/>
          </p:nvSpPr>
          <p:spPr bwMode="auto">
            <a:xfrm>
              <a:off x="4658" y="1536"/>
              <a:ext cx="306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79" name="Line 22"/>
          <p:cNvSpPr>
            <a:spLocks noChangeShapeType="1"/>
          </p:cNvSpPr>
          <p:nvPr/>
        </p:nvSpPr>
        <p:spPr bwMode="auto">
          <a:xfrm>
            <a:off x="4629112" y="1752585"/>
            <a:ext cx="0" cy="381000"/>
          </a:xfrm>
          <a:prstGeom prst="line">
            <a:avLst/>
          </a:prstGeom>
          <a:noFill/>
          <a:ln w="28575">
            <a:solidFill>
              <a:srgbClr val="339933"/>
            </a:solidFill>
            <a:miter lim="800000"/>
            <a:tailEnd type="triangle" w="med" len="med"/>
          </a:ln>
          <a:effectLst/>
        </p:spPr>
        <p:txBody>
          <a:bodyPr wrap="none" tIns="36000"/>
          <a:lstStyle/>
          <a:p>
            <a:pPr algn="ctr"/>
            <a:endParaRPr lang="zh-CN" altLang="en-US" sz="1800" b="1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5" name="Group 23"/>
          <p:cNvGrpSpPr/>
          <p:nvPr/>
        </p:nvGrpSpPr>
        <p:grpSpPr bwMode="auto">
          <a:xfrm>
            <a:off x="1909727" y="3505186"/>
            <a:ext cx="2974975" cy="396875"/>
            <a:chOff x="3090" y="1968"/>
            <a:chExt cx="1874" cy="250"/>
          </a:xfrm>
        </p:grpSpPr>
        <p:sp>
          <p:nvSpPr>
            <p:cNvPr id="81" name="Rectangle 24"/>
            <p:cNvSpPr>
              <a:spLocks noChangeArrowheads="1"/>
            </p:cNvSpPr>
            <p:nvPr/>
          </p:nvSpPr>
          <p:spPr bwMode="auto">
            <a:xfrm>
              <a:off x="3090" y="1968"/>
              <a:ext cx="306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20</a:t>
              </a:r>
              <a:endParaRPr kumimoji="0"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82" name="Rectangle 25"/>
            <p:cNvSpPr>
              <a:spLocks noChangeArrowheads="1"/>
            </p:cNvSpPr>
            <p:nvPr/>
          </p:nvSpPr>
          <p:spPr bwMode="auto">
            <a:xfrm>
              <a:off x="3381" y="1968"/>
              <a:ext cx="498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陈华</a:t>
              </a:r>
              <a:endParaRPr kumimoji="0"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83" name="Rectangle 26"/>
            <p:cNvSpPr>
              <a:spLocks noChangeArrowheads="1"/>
            </p:cNvSpPr>
            <p:nvPr/>
          </p:nvSpPr>
          <p:spPr bwMode="auto">
            <a:xfrm>
              <a:off x="3861" y="1968"/>
              <a:ext cx="288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男</a:t>
              </a:r>
              <a:endParaRPr kumimoji="0"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84" name="Rectangle 27"/>
            <p:cNvSpPr>
              <a:spLocks noChangeArrowheads="1"/>
            </p:cNvSpPr>
            <p:nvPr/>
          </p:nvSpPr>
          <p:spPr bwMode="auto">
            <a:xfrm>
              <a:off x="4131" y="1968"/>
              <a:ext cx="544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9902</a:t>
              </a: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85" name="Rectangle 28"/>
            <p:cNvSpPr>
              <a:spLocks noChangeArrowheads="1"/>
            </p:cNvSpPr>
            <p:nvPr/>
          </p:nvSpPr>
          <p:spPr bwMode="auto">
            <a:xfrm>
              <a:off x="4658" y="1968"/>
              <a:ext cx="306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29"/>
          <p:cNvGrpSpPr/>
          <p:nvPr/>
        </p:nvGrpSpPr>
        <p:grpSpPr bwMode="auto">
          <a:xfrm>
            <a:off x="1924014" y="5410186"/>
            <a:ext cx="2974975" cy="396875"/>
            <a:chOff x="3099" y="3168"/>
            <a:chExt cx="1874" cy="250"/>
          </a:xfrm>
        </p:grpSpPr>
        <p:sp>
          <p:nvSpPr>
            <p:cNvPr id="87" name="Rectangle 30"/>
            <p:cNvSpPr>
              <a:spLocks noChangeArrowheads="1"/>
            </p:cNvSpPr>
            <p:nvPr/>
          </p:nvSpPr>
          <p:spPr bwMode="auto">
            <a:xfrm>
              <a:off x="3099" y="3168"/>
              <a:ext cx="306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5</a:t>
              </a:r>
              <a:endParaRPr kumimoji="0"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88" name="Rectangle 31"/>
            <p:cNvSpPr>
              <a:spLocks noChangeArrowheads="1"/>
            </p:cNvSpPr>
            <p:nvPr/>
          </p:nvSpPr>
          <p:spPr bwMode="auto">
            <a:xfrm>
              <a:off x="3390" y="3168"/>
              <a:ext cx="498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王萍</a:t>
              </a:r>
              <a:endParaRPr kumimoji="0"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89" name="Rectangle 32"/>
            <p:cNvSpPr>
              <a:spLocks noChangeArrowheads="1"/>
            </p:cNvSpPr>
            <p:nvPr/>
          </p:nvSpPr>
          <p:spPr bwMode="auto">
            <a:xfrm>
              <a:off x="3870" y="3168"/>
              <a:ext cx="288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女</a:t>
              </a:r>
              <a:endParaRPr kumimoji="0"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90" name="Rectangle 33"/>
            <p:cNvSpPr>
              <a:spLocks noChangeArrowheads="1"/>
            </p:cNvSpPr>
            <p:nvPr/>
          </p:nvSpPr>
          <p:spPr bwMode="auto">
            <a:xfrm>
              <a:off x="4140" y="3168"/>
              <a:ext cx="544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9901</a:t>
              </a: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91" name="Rectangle 34"/>
            <p:cNvSpPr>
              <a:spLocks noChangeArrowheads="1"/>
            </p:cNvSpPr>
            <p:nvPr/>
          </p:nvSpPr>
          <p:spPr bwMode="auto">
            <a:xfrm>
              <a:off x="4667" y="3168"/>
              <a:ext cx="306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∧</a:t>
              </a: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92" name="Line 35"/>
          <p:cNvSpPr>
            <a:spLocks noChangeShapeType="1"/>
          </p:cNvSpPr>
          <p:nvPr/>
        </p:nvSpPr>
        <p:spPr bwMode="auto">
          <a:xfrm>
            <a:off x="4629112" y="2387586"/>
            <a:ext cx="0" cy="432000"/>
          </a:xfrm>
          <a:prstGeom prst="line">
            <a:avLst/>
          </a:prstGeom>
          <a:noFill/>
          <a:ln w="28575">
            <a:solidFill>
              <a:srgbClr val="339933"/>
            </a:solidFill>
            <a:miter lim="800000"/>
            <a:tailEnd type="triangle" w="med" len="med"/>
          </a:ln>
          <a:effectLst/>
        </p:spPr>
        <p:txBody>
          <a:bodyPr wrap="none" tIns="36000"/>
          <a:lstStyle/>
          <a:p>
            <a:pPr algn="ctr"/>
            <a:endParaRPr lang="zh-CN" altLang="en-US" sz="1800" b="1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93" name="Line 36"/>
          <p:cNvSpPr>
            <a:spLocks noChangeShapeType="1"/>
          </p:cNvSpPr>
          <p:nvPr/>
        </p:nvSpPr>
        <p:spPr bwMode="auto">
          <a:xfrm>
            <a:off x="4616412" y="3047985"/>
            <a:ext cx="0" cy="457200"/>
          </a:xfrm>
          <a:prstGeom prst="line">
            <a:avLst/>
          </a:prstGeom>
          <a:noFill/>
          <a:ln w="28575">
            <a:solidFill>
              <a:srgbClr val="339933"/>
            </a:solidFill>
            <a:miter lim="800000"/>
            <a:tailEnd type="triangle" w="med" len="med"/>
          </a:ln>
          <a:effectLst/>
        </p:spPr>
        <p:txBody>
          <a:bodyPr wrap="none" tIns="36000"/>
          <a:lstStyle/>
          <a:p>
            <a:pPr algn="ctr"/>
            <a:endParaRPr lang="zh-CN" altLang="en-US" sz="1800" b="1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94" name="Line 37"/>
          <p:cNvSpPr>
            <a:spLocks noChangeShapeType="1"/>
          </p:cNvSpPr>
          <p:nvPr/>
        </p:nvSpPr>
        <p:spPr bwMode="auto">
          <a:xfrm>
            <a:off x="4616412" y="3733785"/>
            <a:ext cx="0" cy="457200"/>
          </a:xfrm>
          <a:prstGeom prst="line">
            <a:avLst/>
          </a:prstGeom>
          <a:noFill/>
          <a:ln w="28575">
            <a:solidFill>
              <a:srgbClr val="339933"/>
            </a:solidFill>
            <a:miter lim="800000"/>
            <a:tailEnd type="triangle" w="med" len="med"/>
          </a:ln>
          <a:effectLst/>
        </p:spPr>
        <p:txBody>
          <a:bodyPr wrap="none" tIns="36000"/>
          <a:lstStyle/>
          <a:p>
            <a:pPr algn="ctr"/>
            <a:endParaRPr lang="zh-CN" altLang="en-US" sz="1800" b="1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7" name="Group 38"/>
          <p:cNvGrpSpPr/>
          <p:nvPr/>
        </p:nvGrpSpPr>
        <p:grpSpPr bwMode="auto">
          <a:xfrm>
            <a:off x="1909727" y="4190985"/>
            <a:ext cx="2974975" cy="609600"/>
            <a:chOff x="3090" y="2400"/>
            <a:chExt cx="1874" cy="384"/>
          </a:xfrm>
        </p:grpSpPr>
        <p:sp>
          <p:nvSpPr>
            <p:cNvPr id="96" name="Rectangle 39"/>
            <p:cNvSpPr>
              <a:spLocks noChangeArrowheads="1"/>
            </p:cNvSpPr>
            <p:nvPr/>
          </p:nvSpPr>
          <p:spPr bwMode="auto">
            <a:xfrm>
              <a:off x="3090" y="2400"/>
              <a:ext cx="306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12</a:t>
              </a:r>
              <a:endParaRPr kumimoji="0"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97" name="Rectangle 40"/>
            <p:cNvSpPr>
              <a:spLocks noChangeArrowheads="1"/>
            </p:cNvSpPr>
            <p:nvPr/>
          </p:nvSpPr>
          <p:spPr bwMode="auto">
            <a:xfrm>
              <a:off x="3381" y="2400"/>
              <a:ext cx="498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王奇</a:t>
              </a:r>
              <a:endParaRPr kumimoji="0"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98" name="Rectangle 41"/>
            <p:cNvSpPr>
              <a:spLocks noChangeArrowheads="1"/>
            </p:cNvSpPr>
            <p:nvPr/>
          </p:nvSpPr>
          <p:spPr bwMode="auto">
            <a:xfrm>
              <a:off x="3861" y="2400"/>
              <a:ext cx="288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男</a:t>
              </a:r>
              <a:endParaRPr kumimoji="0"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99" name="Rectangle 42"/>
            <p:cNvSpPr>
              <a:spLocks noChangeArrowheads="1"/>
            </p:cNvSpPr>
            <p:nvPr/>
          </p:nvSpPr>
          <p:spPr bwMode="auto">
            <a:xfrm>
              <a:off x="4131" y="2400"/>
              <a:ext cx="544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9901</a:t>
              </a: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0" name="Rectangle 43"/>
            <p:cNvSpPr>
              <a:spLocks noChangeArrowheads="1"/>
            </p:cNvSpPr>
            <p:nvPr/>
          </p:nvSpPr>
          <p:spPr bwMode="auto">
            <a:xfrm>
              <a:off x="4658" y="2400"/>
              <a:ext cx="306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1" name="Line 44"/>
            <p:cNvSpPr>
              <a:spLocks noChangeShapeType="1"/>
            </p:cNvSpPr>
            <p:nvPr/>
          </p:nvSpPr>
          <p:spPr bwMode="auto">
            <a:xfrm>
              <a:off x="4795" y="2544"/>
              <a:ext cx="0" cy="240"/>
            </a:xfrm>
            <a:prstGeom prst="line">
              <a:avLst/>
            </a:prstGeom>
            <a:noFill/>
            <a:ln w="28575">
              <a:solidFill>
                <a:srgbClr val="339933"/>
              </a:solidFill>
              <a:miter lim="800000"/>
              <a:tailEnd type="triangle" w="med" len="med"/>
            </a:ln>
            <a:effectLst/>
          </p:spPr>
          <p:txBody>
            <a:bodyPr wrap="none" tIns="36000"/>
            <a:lstStyle/>
            <a:p>
              <a:pPr algn="ctr"/>
              <a:endParaRPr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8" name="Group 45"/>
          <p:cNvGrpSpPr/>
          <p:nvPr/>
        </p:nvGrpSpPr>
        <p:grpSpPr bwMode="auto">
          <a:xfrm>
            <a:off x="1924014" y="4816461"/>
            <a:ext cx="2974975" cy="396875"/>
            <a:chOff x="2002" y="3169"/>
            <a:chExt cx="1874" cy="250"/>
          </a:xfrm>
        </p:grpSpPr>
        <p:sp>
          <p:nvSpPr>
            <p:cNvPr id="103" name="Rectangle 46"/>
            <p:cNvSpPr>
              <a:spLocks noChangeArrowheads="1"/>
            </p:cNvSpPr>
            <p:nvPr/>
          </p:nvSpPr>
          <p:spPr bwMode="auto">
            <a:xfrm>
              <a:off x="2002" y="3169"/>
              <a:ext cx="306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26</a:t>
              </a:r>
              <a:endParaRPr kumimoji="0"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4" name="Rectangle 47"/>
            <p:cNvSpPr>
              <a:spLocks noChangeArrowheads="1"/>
            </p:cNvSpPr>
            <p:nvPr/>
          </p:nvSpPr>
          <p:spPr bwMode="auto">
            <a:xfrm>
              <a:off x="2293" y="3169"/>
              <a:ext cx="498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董强</a:t>
              </a:r>
              <a:endParaRPr kumimoji="0"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5" name="Rectangle 48"/>
            <p:cNvSpPr>
              <a:spLocks noChangeArrowheads="1"/>
            </p:cNvSpPr>
            <p:nvPr/>
          </p:nvSpPr>
          <p:spPr bwMode="auto">
            <a:xfrm>
              <a:off x="2773" y="3169"/>
              <a:ext cx="288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男</a:t>
              </a:r>
              <a:endParaRPr kumimoji="0"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6" name="Rectangle 49"/>
            <p:cNvSpPr>
              <a:spLocks noChangeArrowheads="1"/>
            </p:cNvSpPr>
            <p:nvPr/>
          </p:nvSpPr>
          <p:spPr bwMode="auto">
            <a:xfrm>
              <a:off x="3043" y="3169"/>
              <a:ext cx="544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9902</a:t>
              </a: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7" name="Rectangle 50"/>
            <p:cNvSpPr>
              <a:spLocks noChangeArrowheads="1"/>
            </p:cNvSpPr>
            <p:nvPr/>
          </p:nvSpPr>
          <p:spPr bwMode="auto">
            <a:xfrm>
              <a:off x="3570" y="3169"/>
              <a:ext cx="306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08" name="Line 51"/>
          <p:cNvSpPr>
            <a:spLocks noChangeShapeType="1"/>
          </p:cNvSpPr>
          <p:nvPr/>
        </p:nvSpPr>
        <p:spPr bwMode="auto">
          <a:xfrm>
            <a:off x="4616412" y="5029185"/>
            <a:ext cx="0" cy="381000"/>
          </a:xfrm>
          <a:prstGeom prst="line">
            <a:avLst/>
          </a:prstGeom>
          <a:noFill/>
          <a:ln w="28575">
            <a:solidFill>
              <a:srgbClr val="339933"/>
            </a:solidFill>
            <a:miter lim="800000"/>
            <a:tailEnd type="triangle" w="med" len="med"/>
          </a:ln>
          <a:effectLst/>
        </p:spPr>
        <p:txBody>
          <a:bodyPr wrap="none" tIns="36000"/>
          <a:lstStyle/>
          <a:p>
            <a:pPr algn="ctr"/>
            <a:endParaRPr lang="zh-CN" altLang="en-US" sz="1800" b="1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223808" y="1436359"/>
            <a:ext cx="1682408" cy="492443"/>
            <a:chOff x="223808" y="1436359"/>
            <a:chExt cx="1682408" cy="492443"/>
          </a:xfrm>
        </p:grpSpPr>
        <p:cxnSp>
          <p:nvCxnSpPr>
            <p:cNvPr id="110" name="直接箭头连接符 109"/>
            <p:cNvCxnSpPr/>
            <p:nvPr/>
          </p:nvCxnSpPr>
          <p:spPr>
            <a:xfrm flipV="1">
              <a:off x="1263292" y="1714488"/>
              <a:ext cx="642924" cy="0"/>
            </a:xfrm>
            <a:prstGeom prst="straightConnector1">
              <a:avLst/>
            </a:prstGeom>
            <a:ln w="2222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223808" y="1436359"/>
              <a:ext cx="113348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b="1" i="1" dirty="0" err="1" smtClean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</a:t>
              </a:r>
              <a:r>
                <a:rPr lang="en-US" altLang="zh-CN" sz="2000" b="1" dirty="0" smtClean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=1</a:t>
              </a:r>
              <a:r>
                <a:rPr lang="zh-CN" altLang="en-US" sz="2000" b="1" dirty="0" smtClean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2000" b="1" i="1" dirty="0" smtClean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p</a:t>
              </a:r>
              <a:endParaRPr lang="zh-CN" altLang="en-US" sz="2000" b="1" i="1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5000628" y="1492248"/>
            <a:ext cx="7143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i="1" dirty="0" err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000" b="1" dirty="0" err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Symbol" panose="05050102010706020507"/>
              </a:rPr>
              <a:t>2</a:t>
            </a:r>
            <a:endParaRPr lang="zh-CN" altLang="en-US" sz="2000" b="1" dirty="0" smtClean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249624" y="2000240"/>
            <a:ext cx="1652888" cy="492443"/>
            <a:chOff x="249624" y="2000240"/>
            <a:chExt cx="1652888" cy="492443"/>
          </a:xfrm>
        </p:grpSpPr>
        <p:cxnSp>
          <p:nvCxnSpPr>
            <p:cNvPr id="116" name="直接箭头连接符 115"/>
            <p:cNvCxnSpPr/>
            <p:nvPr/>
          </p:nvCxnSpPr>
          <p:spPr>
            <a:xfrm flipV="1">
              <a:off x="1259588" y="2338377"/>
              <a:ext cx="642924" cy="0"/>
            </a:xfrm>
            <a:prstGeom prst="straightConnector1">
              <a:avLst/>
            </a:prstGeom>
            <a:ln w="2222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/>
            <p:cNvSpPr txBox="1"/>
            <p:nvPr/>
          </p:nvSpPr>
          <p:spPr>
            <a:xfrm>
              <a:off x="249624" y="2000240"/>
              <a:ext cx="107157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b="1" i="1" dirty="0" err="1" smtClean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</a:t>
              </a:r>
              <a:r>
                <a:rPr lang="en-US" altLang="zh-CN" sz="2000" b="1" dirty="0" smtClean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=2</a:t>
              </a:r>
              <a:r>
                <a:rPr lang="zh-CN" altLang="en-US" sz="2000" b="1" dirty="0" smtClean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2000" b="1" i="1" dirty="0" smtClean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p</a:t>
              </a:r>
              <a:endParaRPr lang="zh-CN" altLang="en-US" sz="2000" b="1" i="1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5000628" y="2111630"/>
            <a:ext cx="7143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i="1" dirty="0" err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000" b="1" i="1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2000" b="1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Symbol" panose="05050102010706020507"/>
              </a:rPr>
              <a:t>2</a:t>
            </a:r>
            <a:endParaRPr lang="zh-CN" altLang="en-US" sz="2000" b="1" dirty="0" smtClean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5715008" y="1738301"/>
            <a:ext cx="1000132" cy="4048153"/>
            <a:chOff x="6000760" y="1738301"/>
            <a:chExt cx="1000132" cy="4048153"/>
          </a:xfrm>
        </p:grpSpPr>
        <p:sp>
          <p:nvSpPr>
            <p:cNvPr id="120" name="TextBox 119"/>
            <p:cNvSpPr txBox="1"/>
            <p:nvPr/>
          </p:nvSpPr>
          <p:spPr>
            <a:xfrm>
              <a:off x="6416117" y="1738301"/>
              <a:ext cx="584775" cy="404815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找到序号为</a:t>
              </a:r>
              <a:r>
                <a:rPr lang="en-US" altLang="zh-CN" sz="2000" b="1" dirty="0" smtClean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2</a:t>
              </a:r>
              <a:r>
                <a:rPr lang="zh-CN" altLang="en-US" sz="2000" b="1" dirty="0" smtClean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的记录，返回</a:t>
              </a:r>
              <a:r>
                <a:rPr lang="zh-CN" altLang="en-US" sz="2000" b="1" dirty="0" smtClean="0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刘丽</a:t>
              </a:r>
              <a:endParaRPr lang="zh-CN" altLang="en-US" sz="2000" b="1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73" name="右箭头 72"/>
            <p:cNvSpPr/>
            <p:nvPr/>
          </p:nvSpPr>
          <p:spPr>
            <a:xfrm>
              <a:off x="6000760" y="2285992"/>
              <a:ext cx="428628" cy="14287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114" grpId="0"/>
      <p:bldP spid="114" grpId="1"/>
      <p:bldP spid="119" grpId="0"/>
      <p:bldP spid="119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8" name="Text Box 4"/>
          <p:cNvSpPr txBox="1">
            <a:spLocks noChangeArrowheads="1"/>
          </p:cNvSpPr>
          <p:nvPr/>
        </p:nvSpPr>
        <p:spPr bwMode="auto">
          <a:xfrm>
            <a:off x="500034" y="785794"/>
            <a:ext cx="1285884" cy="743708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tIns="118800" bIns="15480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结论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kumimoji="0" lang="zh-CN" altLang="en-US" b="1" dirty="0">
              <a:solidFill>
                <a:srgbClr val="33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472" y="1928802"/>
            <a:ext cx="8001056" cy="127326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tIns="108000" bIns="144000" rtlCol="0">
            <a:spAutoFit/>
          </a:bodyPr>
          <a:lstStyle/>
          <a:p>
            <a:pPr marL="457200" indent="-457200" algn="just">
              <a:lnSpc>
                <a:spcPct val="150000"/>
              </a:lnSpc>
              <a:buBlip>
                <a:blip r:embed="rId1"/>
              </a:buBlip>
            </a:pPr>
            <a:r>
              <a:rPr lang="zh-CN" altLang="en-US" sz="2000" dirty="0" smtClean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同一逻辑结构可以对应多种存储结构。</a:t>
            </a:r>
            <a:endParaRPr lang="zh-CN" altLang="en-US" sz="2000" dirty="0" smtClean="0">
              <a:solidFill>
                <a:srgbClr val="33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 algn="just">
              <a:lnSpc>
                <a:spcPct val="150000"/>
              </a:lnSpc>
              <a:buBlip>
                <a:blip r:embed="rId1"/>
              </a:buBlip>
            </a:pPr>
            <a:r>
              <a:rPr lang="zh-CN" altLang="en-US" sz="2000" dirty="0" smtClean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同样的运算，在不同的存储结构中，其实现过程是不同的。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571472" y="2757280"/>
            <a:ext cx="7772424" cy="16073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6176" bIns="144000">
            <a:spAutoFit/>
          </a:bodyPr>
          <a:lstStyle/>
          <a:p>
            <a:pPr indent="266700"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2000" b="1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元素之间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关系</a:t>
            </a:r>
            <a:r>
              <a:rPr lang="zh-CN" altLang="en-US" sz="20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无</a:t>
            </a:r>
            <a:r>
              <a:rPr lang="zh-CN" altLang="en-US" sz="20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特点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数据元素之间</a:t>
            </a:r>
            <a:r>
              <a:rPr lang="zh-CN" altLang="en-US" sz="2000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除了</a:t>
            </a:r>
            <a:r>
              <a:rPr lang="zh-CN" altLang="en-US" sz="2000" smtClean="0">
                <a:solidFill>
                  <a:srgbClr val="3333CC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“属于同一</a:t>
            </a:r>
            <a:r>
              <a:rPr lang="zh-CN" altLang="en-US" sz="20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个集合”的</a:t>
            </a:r>
            <a:r>
              <a:rPr lang="zh-CN" altLang="en-US" sz="2000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关系</a:t>
            </a:r>
            <a:r>
              <a:rPr lang="zh-CN" altLang="en-US" sz="2000" b="1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外，别</a:t>
            </a:r>
            <a:r>
              <a:rPr lang="zh-CN" altLang="en-US" sz="20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无其他逻辑关系。是最</a:t>
            </a:r>
            <a:r>
              <a:rPr lang="zh-CN" altLang="en-US" sz="2000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松散</a:t>
            </a:r>
            <a:r>
              <a:rPr lang="zh-CN" altLang="en-US" sz="2000" b="1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的，不</a:t>
            </a:r>
            <a:r>
              <a:rPr lang="zh-CN" altLang="en-US" sz="20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受</a:t>
            </a:r>
            <a:r>
              <a:rPr lang="zh-CN" altLang="en-US" sz="2000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任何</a:t>
            </a:r>
            <a:r>
              <a:rPr lang="zh-CN" altLang="en-US" sz="2000" b="1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制约</a:t>
            </a:r>
            <a:r>
              <a:rPr lang="zh-CN" altLang="en-US" sz="2000" smtClean="0">
                <a:solidFill>
                  <a:srgbClr val="3333CC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的关系</a:t>
            </a:r>
            <a:r>
              <a:rPr lang="zh-CN" altLang="en-US" sz="2000" b="1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412" name="Rectangle 4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571472" y="428604"/>
            <a:ext cx="4286280" cy="512824"/>
          </a:xfrm>
          <a:prstGeom prst="rect">
            <a:avLst/>
          </a:prstGeom>
          <a:blipFill dpi="0" rotWithShape="1">
            <a:blip r:embed="rId1" cstate="print"/>
            <a:srcRect/>
            <a:tile tx="0" ty="0" sx="100000" sy="100000" flip="none" algn="tl"/>
          </a:blip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tIns="72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spcBef>
                <a:spcPct val="0"/>
              </a:spcBef>
            </a:pPr>
            <a:r>
              <a:rPr lang="en-US" altLang="zh-CN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1.1.2 </a:t>
            </a:r>
            <a:r>
              <a:rPr lang="en-US" altLang="zh-CN" sz="32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  </a:t>
            </a:r>
            <a:r>
              <a:rPr lang="zh-CN" altLang="en-US" sz="32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逻辑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结构类型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endParaRPr lang="zh-CN" altLang="en-US" sz="32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751138" y="4754583"/>
            <a:ext cx="1820862" cy="1389061"/>
            <a:chOff x="2608262" y="3929066"/>
            <a:chExt cx="1820862" cy="1389061"/>
          </a:xfrm>
        </p:grpSpPr>
        <p:sp>
          <p:nvSpPr>
            <p:cNvPr id="17414" name="Oval 6"/>
            <p:cNvSpPr>
              <a:spLocks noChangeArrowheads="1"/>
            </p:cNvSpPr>
            <p:nvPr/>
          </p:nvSpPr>
          <p:spPr bwMode="auto">
            <a:xfrm>
              <a:off x="2608262" y="4505327"/>
              <a:ext cx="381000" cy="381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16" name="Oval 8"/>
            <p:cNvSpPr>
              <a:spLocks noChangeArrowheads="1"/>
            </p:cNvSpPr>
            <p:nvPr/>
          </p:nvSpPr>
          <p:spPr bwMode="auto">
            <a:xfrm>
              <a:off x="2824162" y="3929066"/>
              <a:ext cx="381000" cy="381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18" name="Oval 10"/>
            <p:cNvSpPr>
              <a:spLocks noChangeArrowheads="1"/>
            </p:cNvSpPr>
            <p:nvPr/>
          </p:nvSpPr>
          <p:spPr bwMode="auto">
            <a:xfrm>
              <a:off x="3327399" y="4362452"/>
              <a:ext cx="381000" cy="381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0" name="Oval 12"/>
            <p:cNvSpPr>
              <a:spLocks noChangeArrowheads="1"/>
            </p:cNvSpPr>
            <p:nvPr/>
          </p:nvSpPr>
          <p:spPr bwMode="auto">
            <a:xfrm>
              <a:off x="3040062" y="4937127"/>
              <a:ext cx="381000" cy="381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363" name="Oval 3"/>
            <p:cNvSpPr>
              <a:spLocks noChangeArrowheads="1"/>
            </p:cNvSpPr>
            <p:nvPr/>
          </p:nvSpPr>
          <p:spPr bwMode="auto">
            <a:xfrm>
              <a:off x="4048124" y="4002090"/>
              <a:ext cx="381000" cy="381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364" name="Oval 4"/>
            <p:cNvSpPr>
              <a:spLocks noChangeArrowheads="1"/>
            </p:cNvSpPr>
            <p:nvPr/>
          </p:nvSpPr>
          <p:spPr bwMode="auto">
            <a:xfrm>
              <a:off x="3976687" y="4794252"/>
              <a:ext cx="381000" cy="381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28662" y="1897063"/>
            <a:ext cx="1643074" cy="501470"/>
          </a:xfrm>
          <a:prstGeom prst="rect">
            <a:avLst/>
          </a:prstGeom>
          <a:solidFill>
            <a:srgbClr val="33993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10800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dirty="0" smtClean="0">
                <a:solidFill>
                  <a:schemeClr val="bg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、集合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348" y="1214422"/>
            <a:ext cx="7643866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smtClean="0">
                <a:ea typeface="楷体" panose="02010609060101010101" pitchFamily="49" charset="-122"/>
                <a:cs typeface="Times New Roman" panose="02020603050405020304" pitchFamily="18" charset="0"/>
              </a:rPr>
              <a:t>各种各样的数据呈现出不同的逻辑结构，归纳为</a:t>
            </a:r>
            <a:r>
              <a:rPr lang="en-US" altLang="zh-CN" sz="2200" smtClean="0"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200" smtClean="0">
                <a:ea typeface="楷体" panose="02010609060101010101" pitchFamily="49" charset="-122"/>
                <a:cs typeface="Times New Roman" panose="02020603050405020304" pitchFamily="18" charset="0"/>
              </a:rPr>
              <a:t>种。</a:t>
            </a:r>
            <a:endParaRPr lang="zh-CN" altLang="en-US" sz="220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ChangeArrowheads="1"/>
          </p:cNvSpPr>
          <p:nvPr/>
        </p:nvSpPr>
        <p:spPr bwMode="auto">
          <a:xfrm>
            <a:off x="428596" y="1542834"/>
            <a:ext cx="8201052" cy="16758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44000" rIns="180000" bIns="144000">
            <a:spAutoFit/>
          </a:bodyPr>
          <a:lstStyle/>
          <a:p>
            <a:pPr indent="266700"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0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元素</a:t>
            </a:r>
            <a:r>
              <a:rPr lang="zh-CN" altLang="en-US" sz="20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之间</a:t>
            </a:r>
            <a:r>
              <a:rPr lang="zh-CN" altLang="en-US" sz="2000" b="1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关系：</a:t>
            </a:r>
            <a:r>
              <a:rPr lang="zh-CN" altLang="en-US" sz="2000" b="1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一对一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indent="266700"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zh-CN" altLang="en-US" sz="2000" b="1" dirty="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特点</a:t>
            </a:r>
            <a:r>
              <a:rPr lang="zh-CN" altLang="en-US" sz="20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zh-CN" altLang="en-US" sz="200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开始元素和终端元素都是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唯一</a:t>
            </a:r>
            <a:r>
              <a:rPr lang="zh-CN" altLang="en-US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的，除此之外，</a:t>
            </a:r>
            <a:r>
              <a:rPr lang="zh-CN" altLang="en-US" sz="200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其余元素都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有且仅有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</a:t>
            </a:r>
            <a:r>
              <a:rPr lang="zh-CN" altLang="en-US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个前驱</a:t>
            </a:r>
            <a:r>
              <a:rPr lang="zh-CN" altLang="en-US" sz="200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元素和</a:t>
            </a:r>
            <a:r>
              <a:rPr lang="zh-CN" altLang="en-US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个</a:t>
            </a:r>
            <a:r>
              <a:rPr lang="zh-CN" altLang="en-US" sz="200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后继元素。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000232" y="3714752"/>
            <a:ext cx="4572000" cy="523220"/>
            <a:chOff x="1485880" y="3120094"/>
            <a:chExt cx="4572000" cy="523220"/>
          </a:xfrm>
        </p:grpSpPr>
        <p:sp>
          <p:nvSpPr>
            <p:cNvPr id="200709" name="Oval 5"/>
            <p:cNvSpPr>
              <a:spLocks noChangeArrowheads="1"/>
            </p:cNvSpPr>
            <p:nvPr/>
          </p:nvSpPr>
          <p:spPr bwMode="auto">
            <a:xfrm>
              <a:off x="1485880" y="3194706"/>
              <a:ext cx="381000" cy="381000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0710" name="Line 6"/>
            <p:cNvSpPr>
              <a:spLocks noChangeShapeType="1"/>
            </p:cNvSpPr>
            <p:nvPr/>
          </p:nvSpPr>
          <p:spPr bwMode="auto">
            <a:xfrm>
              <a:off x="1866880" y="3372507"/>
              <a:ext cx="533400" cy="0"/>
            </a:xfrm>
            <a:prstGeom prst="line">
              <a:avLst/>
            </a:prstGeom>
            <a:noFill/>
            <a:ln w="38100">
              <a:solidFill>
                <a:srgbClr val="6600CC"/>
              </a:solidFill>
              <a:miter lim="800000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0711" name="Oval 7"/>
            <p:cNvSpPr>
              <a:spLocks noChangeArrowheads="1"/>
            </p:cNvSpPr>
            <p:nvPr/>
          </p:nvSpPr>
          <p:spPr bwMode="auto">
            <a:xfrm>
              <a:off x="2400280" y="3194706"/>
              <a:ext cx="381000" cy="381000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0712" name="Line 8"/>
            <p:cNvSpPr>
              <a:spLocks noChangeShapeType="1"/>
            </p:cNvSpPr>
            <p:nvPr/>
          </p:nvSpPr>
          <p:spPr bwMode="auto">
            <a:xfrm>
              <a:off x="2781280" y="3372507"/>
              <a:ext cx="533400" cy="0"/>
            </a:xfrm>
            <a:prstGeom prst="line">
              <a:avLst/>
            </a:prstGeom>
            <a:noFill/>
            <a:ln w="38100">
              <a:solidFill>
                <a:srgbClr val="6600CC"/>
              </a:solidFill>
              <a:miter lim="800000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0713" name="Oval 9"/>
            <p:cNvSpPr>
              <a:spLocks noChangeArrowheads="1"/>
            </p:cNvSpPr>
            <p:nvPr/>
          </p:nvSpPr>
          <p:spPr bwMode="auto">
            <a:xfrm>
              <a:off x="3314680" y="3194706"/>
              <a:ext cx="381000" cy="381000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0714" name="Line 10"/>
            <p:cNvSpPr>
              <a:spLocks noChangeShapeType="1"/>
            </p:cNvSpPr>
            <p:nvPr/>
          </p:nvSpPr>
          <p:spPr bwMode="auto">
            <a:xfrm>
              <a:off x="3695680" y="3372507"/>
              <a:ext cx="533400" cy="0"/>
            </a:xfrm>
            <a:prstGeom prst="line">
              <a:avLst/>
            </a:prstGeom>
            <a:noFill/>
            <a:ln w="38100">
              <a:solidFill>
                <a:srgbClr val="6600CC"/>
              </a:solidFill>
              <a:miter lim="800000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0715" name="Oval 11"/>
            <p:cNvSpPr>
              <a:spLocks noChangeArrowheads="1"/>
            </p:cNvSpPr>
            <p:nvPr/>
          </p:nvSpPr>
          <p:spPr bwMode="auto">
            <a:xfrm>
              <a:off x="5676880" y="3194706"/>
              <a:ext cx="381000" cy="381000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0716" name="Line 12"/>
            <p:cNvSpPr>
              <a:spLocks noChangeShapeType="1"/>
            </p:cNvSpPr>
            <p:nvPr/>
          </p:nvSpPr>
          <p:spPr bwMode="auto">
            <a:xfrm>
              <a:off x="5143480" y="3372507"/>
              <a:ext cx="533400" cy="0"/>
            </a:xfrm>
            <a:prstGeom prst="line">
              <a:avLst/>
            </a:prstGeom>
            <a:noFill/>
            <a:ln w="38100">
              <a:solidFill>
                <a:srgbClr val="6600CC"/>
              </a:solidFill>
              <a:miter lim="800000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0717" name="Text Box 13"/>
            <p:cNvSpPr txBox="1">
              <a:spLocks noChangeArrowheads="1"/>
            </p:cNvSpPr>
            <p:nvPr/>
          </p:nvSpPr>
          <p:spPr bwMode="auto">
            <a:xfrm>
              <a:off x="4381480" y="3120094"/>
              <a:ext cx="685800" cy="52322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0">
                  <a:solidFill>
                    <a:schemeClr val="tx1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…</a:t>
              </a:r>
              <a:endParaRPr lang="en-US" altLang="zh-CN" sz="2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00034" y="428603"/>
            <a:ext cx="2571768" cy="524553"/>
          </a:xfrm>
          <a:prstGeom prst="rect">
            <a:avLst/>
          </a:prstGeom>
          <a:solidFill>
            <a:srgbClr val="339933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10800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2</a:t>
            </a:r>
            <a:r>
              <a:rPr lang="zh-CN" altLang="en-US" dirty="0" smtClean="0">
                <a:solidFill>
                  <a:schemeClr val="bg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、线性结构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500034" y="1428736"/>
            <a:ext cx="8105802" cy="20689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6176" bIns="144000">
            <a:spAutoFit/>
          </a:bodyPr>
          <a:lstStyle/>
          <a:p>
            <a:pPr indent="266700"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zh-CN" altLang="en-US" sz="20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元素之间</a:t>
            </a:r>
            <a:r>
              <a:rPr lang="zh-CN" altLang="en-US" sz="2000" b="1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关系：</a:t>
            </a:r>
            <a:r>
              <a:rPr lang="zh-CN" altLang="en-US" sz="2000" b="1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一对多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indent="266700"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zh-CN" altLang="en-US" sz="20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特点</a:t>
            </a:r>
            <a:r>
              <a:rPr lang="zh-CN" altLang="en-US" sz="20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zh-CN" altLang="en-US" sz="200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开始元素唯一</a:t>
            </a:r>
            <a:r>
              <a:rPr lang="zh-CN" altLang="en-US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zh-CN" altLang="en-US" sz="200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终端元素不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唯一。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除</a:t>
            </a:r>
            <a:r>
              <a:rPr lang="zh-CN" altLang="en-US" sz="200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终端元素</a:t>
            </a:r>
            <a:r>
              <a:rPr lang="zh-CN" altLang="en-US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以外，</a:t>
            </a:r>
            <a:r>
              <a:rPr lang="zh-CN" altLang="en-US" sz="200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每个元素有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一个或多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个</a:t>
            </a:r>
            <a:r>
              <a:rPr lang="zh-CN" altLang="en-US" sz="200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后续元素；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除</a:t>
            </a:r>
            <a:r>
              <a:rPr lang="zh-CN" altLang="en-US" sz="200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开始元素外</a:t>
            </a:r>
            <a:r>
              <a:rPr lang="zh-CN" altLang="en-US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zh-CN" altLang="en-US" sz="200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每个元素有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且仅有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</a:t>
            </a:r>
            <a:r>
              <a:rPr lang="zh-CN" altLang="en-US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个前驱</a:t>
            </a:r>
            <a:r>
              <a:rPr lang="zh-CN" altLang="en-US" sz="200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元素。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571736" y="3890978"/>
            <a:ext cx="2019300" cy="1752600"/>
            <a:chOff x="2266948" y="2786058"/>
            <a:chExt cx="2019300" cy="1752600"/>
          </a:xfrm>
        </p:grpSpPr>
        <p:sp>
          <p:nvSpPr>
            <p:cNvPr id="18438" name="Oval 6"/>
            <p:cNvSpPr>
              <a:spLocks noChangeArrowheads="1"/>
            </p:cNvSpPr>
            <p:nvPr/>
          </p:nvSpPr>
          <p:spPr bwMode="auto">
            <a:xfrm>
              <a:off x="3181348" y="2786058"/>
              <a:ext cx="381000" cy="381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439" name="Oval 7"/>
            <p:cNvSpPr>
              <a:spLocks noChangeArrowheads="1"/>
            </p:cNvSpPr>
            <p:nvPr/>
          </p:nvSpPr>
          <p:spPr bwMode="auto">
            <a:xfrm>
              <a:off x="2647948" y="3471858"/>
              <a:ext cx="381000" cy="381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440" name="Oval 8"/>
            <p:cNvSpPr>
              <a:spLocks noChangeArrowheads="1"/>
            </p:cNvSpPr>
            <p:nvPr/>
          </p:nvSpPr>
          <p:spPr bwMode="auto">
            <a:xfrm>
              <a:off x="3257548" y="3471858"/>
              <a:ext cx="381000" cy="381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441" name="Oval 9"/>
            <p:cNvSpPr>
              <a:spLocks noChangeArrowheads="1"/>
            </p:cNvSpPr>
            <p:nvPr/>
          </p:nvSpPr>
          <p:spPr bwMode="auto">
            <a:xfrm>
              <a:off x="3867148" y="3471858"/>
              <a:ext cx="381000" cy="381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443" name="Oval 11"/>
            <p:cNvSpPr>
              <a:spLocks noChangeArrowheads="1"/>
            </p:cNvSpPr>
            <p:nvPr/>
          </p:nvSpPr>
          <p:spPr bwMode="auto">
            <a:xfrm>
              <a:off x="2952748" y="4157658"/>
              <a:ext cx="381000" cy="381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444" name="Oval 12"/>
            <p:cNvSpPr>
              <a:spLocks noChangeArrowheads="1"/>
            </p:cNvSpPr>
            <p:nvPr/>
          </p:nvSpPr>
          <p:spPr bwMode="auto">
            <a:xfrm>
              <a:off x="3409948" y="4157658"/>
              <a:ext cx="381000" cy="381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445" name="Oval 13"/>
            <p:cNvSpPr>
              <a:spLocks noChangeArrowheads="1"/>
            </p:cNvSpPr>
            <p:nvPr/>
          </p:nvSpPr>
          <p:spPr bwMode="auto">
            <a:xfrm>
              <a:off x="3905248" y="4157658"/>
              <a:ext cx="381000" cy="381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446" name="Freeform 14"/>
            <p:cNvSpPr/>
            <p:nvPr/>
          </p:nvSpPr>
          <p:spPr bwMode="auto">
            <a:xfrm>
              <a:off x="2919411" y="3060695"/>
              <a:ext cx="274638" cy="420688"/>
            </a:xfrm>
            <a:custGeom>
              <a:avLst/>
              <a:gdLst/>
              <a:ahLst/>
              <a:cxnLst>
                <a:cxn ang="0">
                  <a:pos x="173" y="0"/>
                </a:cxn>
                <a:cxn ang="0">
                  <a:pos x="0" y="265"/>
                </a:cxn>
              </a:cxnLst>
              <a:rect l="0" t="0" r="r" b="b"/>
              <a:pathLst>
                <a:path w="173" h="265">
                  <a:moveTo>
                    <a:pt x="173" y="0"/>
                  </a:moveTo>
                  <a:lnTo>
                    <a:pt x="0" y="265"/>
                  </a:lnTo>
                </a:path>
              </a:pathLst>
            </a:custGeom>
            <a:noFill/>
            <a:ln w="28575" cap="flat" cmpd="sng">
              <a:solidFill>
                <a:srgbClr val="339933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447" name="Freeform 15"/>
            <p:cNvSpPr/>
            <p:nvPr/>
          </p:nvSpPr>
          <p:spPr bwMode="auto">
            <a:xfrm>
              <a:off x="3409948" y="3167058"/>
              <a:ext cx="33338" cy="2952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" y="186"/>
                </a:cxn>
              </a:cxnLst>
              <a:rect l="0" t="0" r="r" b="b"/>
              <a:pathLst>
                <a:path w="21" h="186">
                  <a:moveTo>
                    <a:pt x="0" y="0"/>
                  </a:moveTo>
                  <a:lnTo>
                    <a:pt x="21" y="186"/>
                  </a:lnTo>
                </a:path>
              </a:pathLst>
            </a:custGeom>
            <a:noFill/>
            <a:ln w="28575" cap="flat" cmpd="sng">
              <a:solidFill>
                <a:srgbClr val="33993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448" name="Freeform 16"/>
            <p:cNvSpPr/>
            <p:nvPr/>
          </p:nvSpPr>
          <p:spPr bwMode="auto">
            <a:xfrm>
              <a:off x="3548062" y="3019421"/>
              <a:ext cx="409575" cy="457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8" y="288"/>
                </a:cxn>
              </a:cxnLst>
              <a:rect l="0" t="0" r="r" b="b"/>
              <a:pathLst>
                <a:path w="258" h="288">
                  <a:moveTo>
                    <a:pt x="0" y="0"/>
                  </a:moveTo>
                  <a:lnTo>
                    <a:pt x="258" y="288"/>
                  </a:lnTo>
                </a:path>
              </a:pathLst>
            </a:custGeom>
            <a:noFill/>
            <a:ln w="28575" cap="flat" cmpd="sng">
              <a:solidFill>
                <a:srgbClr val="33993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449" name="Freeform 17"/>
            <p:cNvSpPr/>
            <p:nvPr/>
          </p:nvSpPr>
          <p:spPr bwMode="auto">
            <a:xfrm>
              <a:off x="2952748" y="3819521"/>
              <a:ext cx="147638" cy="342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216"/>
                </a:cxn>
              </a:cxnLst>
              <a:rect l="0" t="0" r="r" b="b"/>
              <a:pathLst>
                <a:path w="93" h="216">
                  <a:moveTo>
                    <a:pt x="0" y="0"/>
                  </a:moveTo>
                  <a:lnTo>
                    <a:pt x="93" y="216"/>
                  </a:lnTo>
                </a:path>
              </a:pathLst>
            </a:custGeom>
            <a:noFill/>
            <a:ln w="28575" cap="flat" cmpd="sng">
              <a:solidFill>
                <a:srgbClr val="33993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450" name="Freeform 18"/>
            <p:cNvSpPr/>
            <p:nvPr/>
          </p:nvSpPr>
          <p:spPr bwMode="auto">
            <a:xfrm>
              <a:off x="3486148" y="3852858"/>
              <a:ext cx="95250" cy="3095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" y="195"/>
                </a:cxn>
              </a:cxnLst>
              <a:rect l="0" t="0" r="r" b="b"/>
              <a:pathLst>
                <a:path w="60" h="195">
                  <a:moveTo>
                    <a:pt x="0" y="0"/>
                  </a:moveTo>
                  <a:lnTo>
                    <a:pt x="60" y="195"/>
                  </a:lnTo>
                </a:path>
              </a:pathLst>
            </a:custGeom>
            <a:noFill/>
            <a:ln w="28575" cap="flat" cmpd="sng">
              <a:solidFill>
                <a:srgbClr val="33993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451" name="Line 19"/>
            <p:cNvSpPr>
              <a:spLocks noChangeShapeType="1"/>
            </p:cNvSpPr>
            <p:nvPr/>
          </p:nvSpPr>
          <p:spPr bwMode="auto">
            <a:xfrm>
              <a:off x="4095748" y="3852858"/>
              <a:ext cx="0" cy="304800"/>
            </a:xfrm>
            <a:prstGeom prst="line">
              <a:avLst/>
            </a:prstGeom>
            <a:noFill/>
            <a:ln w="28575">
              <a:solidFill>
                <a:srgbClr val="339933"/>
              </a:solidFill>
              <a:rou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453" name="Oval 21"/>
            <p:cNvSpPr>
              <a:spLocks noChangeArrowheads="1"/>
            </p:cNvSpPr>
            <p:nvPr/>
          </p:nvSpPr>
          <p:spPr bwMode="auto">
            <a:xfrm>
              <a:off x="2266948" y="4157658"/>
              <a:ext cx="381000" cy="381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454" name="Freeform 22"/>
            <p:cNvSpPr/>
            <p:nvPr/>
          </p:nvSpPr>
          <p:spPr bwMode="auto">
            <a:xfrm>
              <a:off x="2495549" y="3800471"/>
              <a:ext cx="219075" cy="357188"/>
            </a:xfrm>
            <a:custGeom>
              <a:avLst/>
              <a:gdLst/>
              <a:ahLst/>
              <a:cxnLst>
                <a:cxn ang="0">
                  <a:pos x="138" y="0"/>
                </a:cxn>
                <a:cxn ang="0">
                  <a:pos x="0" y="225"/>
                </a:cxn>
              </a:cxnLst>
              <a:rect l="0" t="0" r="r" b="b"/>
              <a:pathLst>
                <a:path w="138" h="225">
                  <a:moveTo>
                    <a:pt x="138" y="0"/>
                  </a:moveTo>
                  <a:lnTo>
                    <a:pt x="0" y="225"/>
                  </a:lnTo>
                </a:path>
              </a:pathLst>
            </a:custGeom>
            <a:noFill/>
            <a:ln w="28575" cap="flat" cmpd="sng">
              <a:solidFill>
                <a:srgbClr val="33993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42910" y="428603"/>
            <a:ext cx="2428892" cy="524553"/>
          </a:xfrm>
          <a:prstGeom prst="rect">
            <a:avLst/>
          </a:prstGeom>
          <a:solidFill>
            <a:srgbClr val="339933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10800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</a:t>
            </a:r>
            <a:r>
              <a:rPr lang="zh-CN" altLang="en-US" dirty="0" smtClean="0">
                <a:solidFill>
                  <a:schemeClr val="bg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、树形结构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2" name="Rectangle 4"/>
          <p:cNvSpPr>
            <a:spLocks noChangeArrowheads="1"/>
          </p:cNvSpPr>
          <p:nvPr/>
        </p:nvSpPr>
        <p:spPr bwMode="auto">
          <a:xfrm>
            <a:off x="428596" y="642918"/>
            <a:ext cx="8215370" cy="35224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tIns="216000" bIns="72000">
            <a:spAutoFit/>
          </a:bodyPr>
          <a:lstStyle/>
          <a:p>
            <a:pPr indent="266700" algn="just">
              <a:lnSpc>
                <a:spcPts val="2000"/>
              </a:lnSpc>
            </a:pPr>
            <a:r>
              <a:rPr lang="en-US" altLang="zh-CN" sz="22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【</a:t>
            </a:r>
            <a:r>
              <a:rPr lang="zh-CN" altLang="en-US" sz="22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</a:t>
            </a:r>
            <a:r>
              <a:rPr lang="en-US" altLang="zh-CN" sz="22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1-3</a:t>
            </a:r>
            <a:r>
              <a:rPr lang="zh-CN" altLang="en-US" sz="22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en-US" altLang="zh-CN" sz="22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p5】</a:t>
            </a:r>
            <a:r>
              <a:rPr lang="zh-CN" altLang="en-US" sz="2200" b="1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有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一种</a:t>
            </a: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数据结构</a:t>
            </a:r>
            <a:r>
              <a:rPr lang="en-US" altLang="zh-CN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B2=</a:t>
            </a: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（</a:t>
            </a:r>
            <a:r>
              <a:rPr lang="en-US" altLang="zh-CN" sz="2200" b="1" i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D</a:t>
            </a:r>
            <a:r>
              <a:rPr lang="zh-CN" altLang="en-US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i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zh-CN" altLang="en-US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），其中</a:t>
            </a:r>
            <a:endParaRPr lang="zh-CN" altLang="en-US" sz="22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indent="266700" algn="just">
              <a:lnSpc>
                <a:spcPts val="2600"/>
              </a:lnSpc>
            </a:pPr>
            <a:r>
              <a:rPr lang="en-US" altLang="zh-CN" sz="2200" b="1" i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D</a:t>
            </a:r>
            <a:r>
              <a:rPr lang="en-US" altLang="zh-CN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={</a:t>
            </a:r>
            <a:r>
              <a:rPr lang="en-US" altLang="zh-CN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48</a:t>
            </a:r>
            <a:r>
              <a:rPr lang="zh-CN" altLang="en-US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25</a:t>
            </a:r>
            <a:r>
              <a:rPr lang="zh-CN" altLang="en-US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64</a:t>
            </a:r>
            <a:r>
              <a:rPr lang="zh-CN" altLang="en-US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57</a:t>
            </a:r>
            <a:r>
              <a:rPr lang="zh-CN" altLang="en-US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82</a:t>
            </a:r>
            <a:r>
              <a:rPr lang="zh-CN" altLang="en-US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36</a:t>
            </a:r>
            <a:r>
              <a:rPr lang="zh-CN" altLang="en-US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75</a:t>
            </a:r>
            <a:r>
              <a:rPr lang="en-US" altLang="zh-CN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22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indent="266700" algn="just">
              <a:lnSpc>
                <a:spcPts val="2000"/>
              </a:lnSpc>
            </a:pPr>
            <a:r>
              <a:rPr lang="en-US" altLang="zh-CN" sz="2200" b="1" i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R</a:t>
            </a:r>
            <a:r>
              <a:rPr lang="en-US" altLang="zh-CN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={</a:t>
            </a:r>
            <a:r>
              <a:rPr lang="en-US" altLang="zh-CN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200" b="1" baseline="-2500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200" b="1" baseline="-2500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22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indent="266700" algn="just">
              <a:lnSpc>
                <a:spcPct val="100000"/>
              </a:lnSpc>
            </a:pPr>
            <a:r>
              <a:rPr lang="en-US" altLang="zh-CN" sz="22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2200" b="1" dirty="0" err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200" b="1" baseline="-25000" dirty="0" err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2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={&lt;</a:t>
            </a:r>
            <a:r>
              <a:rPr lang="en-US" altLang="zh-CN" sz="22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25</a:t>
            </a:r>
            <a:r>
              <a:rPr lang="zh-CN" altLang="en-US" sz="22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36&gt;</a:t>
            </a:r>
            <a:r>
              <a:rPr lang="zh-CN" altLang="en-US" sz="22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&lt;36</a:t>
            </a:r>
            <a:r>
              <a:rPr lang="zh-CN" altLang="en-US" sz="22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48&gt;</a:t>
            </a:r>
            <a:r>
              <a:rPr lang="zh-CN" altLang="en-US" sz="22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&lt;48</a:t>
            </a:r>
            <a:r>
              <a:rPr lang="zh-CN" altLang="en-US" sz="22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57&gt;</a:t>
            </a:r>
            <a:r>
              <a:rPr lang="zh-CN" altLang="en-US" sz="22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&lt;57</a:t>
            </a:r>
            <a:r>
              <a:rPr lang="zh-CN" altLang="en-US" sz="22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64&gt;</a:t>
            </a:r>
            <a:r>
              <a:rPr lang="zh-CN" altLang="en-US" sz="22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endParaRPr lang="en-US" altLang="zh-CN" sz="2200" smtClean="0">
              <a:solidFill>
                <a:srgbClr val="FF0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indent="266700" algn="just">
              <a:lnSpc>
                <a:spcPct val="100000"/>
              </a:lnSpc>
            </a:pPr>
            <a:r>
              <a:rPr lang="en-US" altLang="zh-CN" sz="22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 &lt;64</a:t>
            </a:r>
            <a:r>
              <a:rPr lang="zh-CN" altLang="en-US" sz="22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75&gt;</a:t>
            </a:r>
            <a:r>
              <a:rPr lang="zh-CN" altLang="en-US" sz="22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&lt;75</a:t>
            </a:r>
            <a:r>
              <a:rPr lang="zh-CN" altLang="en-US" sz="22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82</a:t>
            </a:r>
            <a:r>
              <a:rPr lang="en-US" altLang="zh-CN" sz="2200" b="1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&gt;}</a:t>
            </a:r>
            <a:endParaRPr lang="en-US" altLang="zh-CN" sz="2200" b="1" dirty="0">
              <a:solidFill>
                <a:srgbClr val="FF0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indent="266700" algn="just">
              <a:lnSpc>
                <a:spcPct val="100000"/>
              </a:lnSpc>
            </a:pPr>
            <a:r>
              <a:rPr lang="en-US" altLang="zh-CN" sz="2200" b="1" smtClean="0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2200" b="1" dirty="0" err="1" smtClean="0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200" b="1" baseline="-25000" dirty="0" err="1" smtClean="0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200" b="1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={&lt;</a:t>
            </a:r>
            <a:r>
              <a:rPr lang="en-US" altLang="zh-CN" sz="2200" b="1" smtClean="0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48</a:t>
            </a:r>
            <a:r>
              <a:rPr lang="zh-CN" altLang="en-US" sz="2200" b="1" smtClean="0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smtClean="0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25&gt;</a:t>
            </a:r>
            <a:r>
              <a:rPr lang="zh-CN" altLang="en-US" sz="2200" b="1" smtClean="0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smtClean="0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&lt;48</a:t>
            </a:r>
            <a:r>
              <a:rPr lang="zh-CN" altLang="en-US" sz="2200" b="1" smtClean="0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smtClean="0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64&gt;</a:t>
            </a:r>
            <a:r>
              <a:rPr lang="zh-CN" altLang="en-US" sz="2200" b="1" smtClean="0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smtClean="0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&lt;64</a:t>
            </a:r>
            <a:r>
              <a:rPr lang="zh-CN" altLang="en-US" sz="2200" b="1" smtClean="0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smtClean="0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57&gt;</a:t>
            </a:r>
            <a:r>
              <a:rPr lang="zh-CN" altLang="en-US" sz="2200" b="1" smtClean="0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smtClean="0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&lt;64</a:t>
            </a:r>
            <a:r>
              <a:rPr lang="zh-CN" altLang="en-US" sz="2200" b="1" smtClean="0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smtClean="0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82&gt;</a:t>
            </a:r>
            <a:r>
              <a:rPr lang="zh-CN" altLang="en-US" sz="2200" b="1" smtClean="0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endParaRPr lang="en-US" altLang="zh-CN" sz="2200" b="1" smtClean="0">
              <a:solidFill>
                <a:srgbClr val="00B05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indent="266700" algn="just">
              <a:lnSpc>
                <a:spcPct val="100000"/>
              </a:lnSpc>
            </a:pPr>
            <a:r>
              <a:rPr lang="en-US" altLang="zh-CN" sz="2200" smtClean="0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 </a:t>
            </a:r>
            <a:r>
              <a:rPr lang="en-US" altLang="zh-CN" sz="2200" b="1" smtClean="0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&lt;25</a:t>
            </a:r>
            <a:r>
              <a:rPr lang="zh-CN" altLang="en-US" sz="2200" b="1" smtClean="0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smtClean="0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36&gt;</a:t>
            </a:r>
            <a:r>
              <a:rPr lang="zh-CN" altLang="en-US" sz="2200" b="1" smtClean="0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smtClean="0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&lt;82</a:t>
            </a:r>
            <a:r>
              <a:rPr lang="zh-CN" altLang="en-US" sz="2200" b="1" smtClean="0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smtClean="0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75&gt;}</a:t>
            </a:r>
            <a:endParaRPr lang="en-US" altLang="zh-CN" sz="2200" b="1" dirty="0">
              <a:solidFill>
                <a:srgbClr val="00B05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4414" y="4500570"/>
            <a:ext cx="6000792" cy="36317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画出其逻辑结构表示，指出是什么类型？</a:t>
            </a:r>
            <a:endParaRPr lang="zh-CN" altLang="en-US" sz="2200" smtClean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3" name="Oval 5"/>
          <p:cNvSpPr>
            <a:spLocks noChangeArrowheads="1"/>
          </p:cNvSpPr>
          <p:nvPr/>
        </p:nvSpPr>
        <p:spPr bwMode="auto">
          <a:xfrm>
            <a:off x="3022568" y="2378905"/>
            <a:ext cx="630251" cy="42846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marL="457200" indent="-457200" algn="ctr">
              <a:lnSpc>
                <a:spcPct val="110000"/>
              </a:lnSpc>
            </a:pPr>
            <a:r>
              <a:rPr lang="en-US" altLang="zh-CN" sz="1800" dirty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48</a:t>
            </a:r>
            <a:endParaRPr lang="en-US" altLang="zh-CN" sz="1800" dirty="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1734" name="Oval 6"/>
          <p:cNvSpPr>
            <a:spLocks noChangeArrowheads="1"/>
          </p:cNvSpPr>
          <p:nvPr/>
        </p:nvSpPr>
        <p:spPr bwMode="auto">
          <a:xfrm>
            <a:off x="2078014" y="3147256"/>
            <a:ext cx="630251" cy="42846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marL="457200" indent="-457200" algn="ctr">
              <a:lnSpc>
                <a:spcPct val="110000"/>
              </a:lnSpc>
            </a:pPr>
            <a:r>
              <a:rPr lang="en-US" altLang="zh-CN" sz="1800" dirty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25</a:t>
            </a:r>
            <a:endParaRPr lang="en-US" altLang="zh-CN" sz="1800" dirty="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1735" name="Oval 7"/>
          <p:cNvSpPr>
            <a:spLocks noChangeArrowheads="1"/>
          </p:cNvSpPr>
          <p:nvPr/>
        </p:nvSpPr>
        <p:spPr bwMode="auto">
          <a:xfrm>
            <a:off x="1214414" y="4010856"/>
            <a:ext cx="630251" cy="42846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marL="457200" indent="-457200" algn="ctr">
              <a:lnSpc>
                <a:spcPct val="110000"/>
              </a:lnSpc>
            </a:pPr>
            <a:r>
              <a:rPr lang="en-US" altLang="zh-CN" sz="180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36</a:t>
            </a:r>
            <a:endParaRPr lang="en-US" altLang="zh-CN" sz="180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1736" name="Oval 8"/>
          <p:cNvSpPr>
            <a:spLocks noChangeArrowheads="1"/>
          </p:cNvSpPr>
          <p:nvPr/>
        </p:nvSpPr>
        <p:spPr bwMode="auto">
          <a:xfrm>
            <a:off x="3949677" y="3218693"/>
            <a:ext cx="630251" cy="42846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marL="457200" indent="-457200" algn="ctr">
              <a:lnSpc>
                <a:spcPct val="110000"/>
              </a:lnSpc>
            </a:pPr>
            <a:r>
              <a:rPr lang="en-US" altLang="zh-CN" sz="180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64</a:t>
            </a:r>
            <a:endParaRPr lang="en-US" altLang="zh-CN" sz="180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1737" name="Oval 9"/>
          <p:cNvSpPr>
            <a:spLocks noChangeArrowheads="1"/>
          </p:cNvSpPr>
          <p:nvPr/>
        </p:nvSpPr>
        <p:spPr bwMode="auto">
          <a:xfrm>
            <a:off x="3160689" y="4010856"/>
            <a:ext cx="630251" cy="42846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marL="457200" indent="-457200" algn="ctr">
              <a:lnSpc>
                <a:spcPct val="110000"/>
              </a:lnSpc>
            </a:pPr>
            <a:r>
              <a:rPr lang="en-US" altLang="zh-CN" sz="180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57</a:t>
            </a:r>
            <a:endParaRPr lang="en-US" altLang="zh-CN" sz="180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1738" name="Oval 10"/>
          <p:cNvSpPr>
            <a:spLocks noChangeArrowheads="1"/>
          </p:cNvSpPr>
          <p:nvPr/>
        </p:nvSpPr>
        <p:spPr bwMode="auto">
          <a:xfrm>
            <a:off x="4671989" y="4010856"/>
            <a:ext cx="708033" cy="42846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marL="457200" indent="-457200" algn="ctr">
              <a:lnSpc>
                <a:spcPct val="110000"/>
              </a:lnSpc>
            </a:pPr>
            <a:r>
              <a:rPr lang="en-US" altLang="zh-CN" sz="1800" dirty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82</a:t>
            </a:r>
            <a:endParaRPr lang="en-US" altLang="zh-CN" sz="1800" dirty="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1739" name="Oval 11"/>
          <p:cNvSpPr>
            <a:spLocks noChangeArrowheads="1"/>
          </p:cNvSpPr>
          <p:nvPr/>
        </p:nvSpPr>
        <p:spPr bwMode="auto">
          <a:xfrm>
            <a:off x="5464151" y="4803019"/>
            <a:ext cx="630251" cy="42846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marL="457200" indent="-457200" algn="ctr">
              <a:lnSpc>
                <a:spcPct val="110000"/>
              </a:lnSpc>
            </a:pPr>
            <a:r>
              <a:rPr lang="en-US" altLang="zh-CN" sz="180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75</a:t>
            </a:r>
            <a:endParaRPr lang="en-US" altLang="zh-CN" sz="180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1755" name="Text Box 27"/>
          <p:cNvSpPr txBox="1">
            <a:spLocks noChangeArrowheads="1"/>
          </p:cNvSpPr>
          <p:nvPr/>
        </p:nvSpPr>
        <p:spPr bwMode="auto">
          <a:xfrm>
            <a:off x="1477962" y="1605661"/>
            <a:ext cx="1944688" cy="32314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tIns="76176" bIns="0">
            <a:spAutoFit/>
          </a:bodyPr>
          <a:lstStyle/>
          <a:p>
            <a:pPr marL="457200" indent="-457200" algn="just"/>
            <a:r>
              <a:rPr lang="en-US" altLang="zh-CN" sz="2000" b="1" dirty="0" err="1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000" b="1" baseline="-25000" dirty="0" err="1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zh-CN" altLang="en-US" sz="2000" b="1" dirty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关系表示</a:t>
            </a:r>
            <a:endParaRPr lang="zh-CN" altLang="en-US" sz="2000" b="1" dirty="0">
              <a:solidFill>
                <a:srgbClr val="339933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01756" name="Text Box 28"/>
          <p:cNvSpPr txBox="1">
            <a:spLocks noChangeArrowheads="1"/>
          </p:cNvSpPr>
          <p:nvPr/>
        </p:nvSpPr>
        <p:spPr bwMode="auto">
          <a:xfrm>
            <a:off x="1477962" y="1071546"/>
            <a:ext cx="1944688" cy="32314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tIns="76176" bIns="0">
            <a:spAutoFit/>
          </a:bodyPr>
          <a:lstStyle/>
          <a:p>
            <a:pPr marL="457200" indent="-457200" algn="just"/>
            <a:r>
              <a:rPr lang="en-US" altLang="zh-CN" sz="2000" b="1" dirty="0" err="1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000" b="1" baseline="-25000" dirty="0" err="1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000" b="1" dirty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关系表示</a:t>
            </a:r>
            <a:endParaRPr lang="zh-CN" altLang="en-US" sz="2000" b="1" dirty="0">
              <a:solidFill>
                <a:srgbClr val="FF33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85852" y="500042"/>
            <a:ext cx="4857784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解：</a:t>
            </a:r>
            <a:r>
              <a:rPr lang="en-US" altLang="zh-CN" sz="220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B2</a:t>
            </a:r>
            <a:r>
              <a:rPr lang="zh-CN" altLang="en-US" sz="220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200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逻辑结构图如下。</a:t>
            </a:r>
            <a:endParaRPr lang="zh-CN" alt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529541" y="2816060"/>
            <a:ext cx="4026909" cy="2121143"/>
            <a:chOff x="1650213" y="2513775"/>
            <a:chExt cx="4026909" cy="2121143"/>
          </a:xfrm>
        </p:grpSpPr>
        <p:cxnSp>
          <p:nvCxnSpPr>
            <p:cNvPr id="25" name="直接箭头连接符 24"/>
            <p:cNvCxnSpPr>
              <a:stCxn id="201733" idx="3"/>
              <a:endCxn id="201734" idx="7"/>
            </p:cNvCxnSpPr>
            <p:nvPr/>
          </p:nvCxnSpPr>
          <p:spPr>
            <a:xfrm rot="5400000">
              <a:off x="2753399" y="2497016"/>
              <a:ext cx="465381" cy="498899"/>
            </a:xfrm>
            <a:prstGeom prst="straightConnector1">
              <a:avLst/>
            </a:prstGeom>
            <a:ln w="2222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201734" idx="3"/>
              <a:endCxn id="201735" idx="0"/>
            </p:cNvCxnSpPr>
            <p:nvPr/>
          </p:nvCxnSpPr>
          <p:spPr>
            <a:xfrm rot="5400000">
              <a:off x="1721657" y="3210681"/>
              <a:ext cx="497883" cy="640772"/>
            </a:xfrm>
            <a:prstGeom prst="straightConnector1">
              <a:avLst/>
            </a:prstGeom>
            <a:ln w="2222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201733" idx="5"/>
              <a:endCxn id="201736" idx="1"/>
            </p:cNvCxnSpPr>
            <p:nvPr/>
          </p:nvCxnSpPr>
          <p:spPr>
            <a:xfrm rot="16200000" flipH="1">
              <a:off x="3653511" y="2541457"/>
              <a:ext cx="536818" cy="481454"/>
            </a:xfrm>
            <a:prstGeom prst="straightConnector1">
              <a:avLst/>
            </a:prstGeom>
            <a:ln w="2222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201736" idx="5"/>
            </p:cNvCxnSpPr>
            <p:nvPr/>
          </p:nvCxnSpPr>
          <p:spPr>
            <a:xfrm rot="16200000" flipH="1">
              <a:off x="4467480" y="3604560"/>
              <a:ext cx="432627" cy="392326"/>
            </a:xfrm>
            <a:prstGeom prst="straightConnector1">
              <a:avLst/>
            </a:prstGeom>
            <a:ln w="2222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201736" idx="3"/>
            </p:cNvCxnSpPr>
            <p:nvPr/>
          </p:nvCxnSpPr>
          <p:spPr>
            <a:xfrm rot="5400000">
              <a:off x="3601711" y="3576772"/>
              <a:ext cx="432627" cy="447903"/>
            </a:xfrm>
            <a:prstGeom prst="straightConnector1">
              <a:avLst/>
            </a:prstGeom>
            <a:ln w="2222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>
              <a:stCxn id="201738" idx="5"/>
              <a:endCxn id="201739" idx="1"/>
            </p:cNvCxnSpPr>
            <p:nvPr/>
          </p:nvCxnSpPr>
          <p:spPr>
            <a:xfrm rot="16200000" flipH="1">
              <a:off x="5292467" y="4250264"/>
              <a:ext cx="489193" cy="280116"/>
            </a:xfrm>
            <a:prstGeom prst="straightConnector1">
              <a:avLst/>
            </a:prstGeom>
            <a:ln w="2222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1421327" y="2785841"/>
            <a:ext cx="4432770" cy="2571985"/>
            <a:chOff x="1541999" y="2483556"/>
            <a:chExt cx="4432770" cy="2571985"/>
          </a:xfrm>
        </p:grpSpPr>
        <p:sp>
          <p:nvSpPr>
            <p:cNvPr id="32" name="任意多边形 31"/>
            <p:cNvSpPr/>
            <p:nvPr/>
          </p:nvSpPr>
          <p:spPr>
            <a:xfrm>
              <a:off x="1541999" y="3048000"/>
              <a:ext cx="666044" cy="677333"/>
            </a:xfrm>
            <a:custGeom>
              <a:avLst/>
              <a:gdLst>
                <a:gd name="connsiteX0" fmla="*/ 666044 w 666044"/>
                <a:gd name="connsiteY0" fmla="*/ 0 h 677333"/>
                <a:gd name="connsiteX1" fmla="*/ 180622 w 666044"/>
                <a:gd name="connsiteY1" fmla="*/ 349955 h 677333"/>
                <a:gd name="connsiteX2" fmla="*/ 0 w 666044"/>
                <a:gd name="connsiteY2" fmla="*/ 677333 h 677333"/>
                <a:gd name="connsiteX0-1" fmla="*/ 666044 w 666044"/>
                <a:gd name="connsiteY0-2" fmla="*/ 0 h 677333"/>
                <a:gd name="connsiteX1-3" fmla="*/ 180622 w 666044"/>
                <a:gd name="connsiteY1-4" fmla="*/ 349955 h 677333"/>
                <a:gd name="connsiteX2-5" fmla="*/ 0 w 666044"/>
                <a:gd name="connsiteY2-6" fmla="*/ 677333 h 677333"/>
                <a:gd name="connsiteX0-7" fmla="*/ 666044 w 666044"/>
                <a:gd name="connsiteY0-8" fmla="*/ 0 h 677333"/>
                <a:gd name="connsiteX1-9" fmla="*/ 180622 w 666044"/>
                <a:gd name="connsiteY1-10" fmla="*/ 349955 h 677333"/>
                <a:gd name="connsiteX2-11" fmla="*/ 0 w 666044"/>
                <a:gd name="connsiteY2-12" fmla="*/ 677333 h 677333"/>
                <a:gd name="connsiteX0-13" fmla="*/ 666044 w 666044"/>
                <a:gd name="connsiteY0-14" fmla="*/ 0 h 677333"/>
                <a:gd name="connsiteX1-15" fmla="*/ 180622 w 666044"/>
                <a:gd name="connsiteY1-16" fmla="*/ 349955 h 677333"/>
                <a:gd name="connsiteX2-17" fmla="*/ 0 w 666044"/>
                <a:gd name="connsiteY2-18" fmla="*/ 677333 h 677333"/>
                <a:gd name="connsiteX0-19" fmla="*/ 666044 w 666044"/>
                <a:gd name="connsiteY0-20" fmla="*/ 0 h 677333"/>
                <a:gd name="connsiteX1-21" fmla="*/ 180622 w 666044"/>
                <a:gd name="connsiteY1-22" fmla="*/ 207055 h 677333"/>
                <a:gd name="connsiteX2-23" fmla="*/ 0 w 666044"/>
                <a:gd name="connsiteY2-24" fmla="*/ 677333 h 6773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66044" h="677333">
                  <a:moveTo>
                    <a:pt x="666044" y="0"/>
                  </a:moveTo>
                  <a:cubicBezTo>
                    <a:pt x="404425" y="19580"/>
                    <a:pt x="291629" y="94166"/>
                    <a:pt x="180622" y="207055"/>
                  </a:cubicBezTo>
                  <a:cubicBezTo>
                    <a:pt x="69615" y="319944"/>
                    <a:pt x="34807" y="570088"/>
                    <a:pt x="0" y="677333"/>
                  </a:cubicBezTo>
                </a:path>
              </a:pathLst>
            </a:custGeom>
            <a:ln w="222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1948399" y="2517422"/>
              <a:ext cx="1501422" cy="1399822"/>
            </a:xfrm>
            <a:custGeom>
              <a:avLst/>
              <a:gdLst>
                <a:gd name="connsiteX0" fmla="*/ 0 w 1501422"/>
                <a:gd name="connsiteY0" fmla="*/ 1399822 h 1399822"/>
                <a:gd name="connsiteX1" fmla="*/ 361244 w 1501422"/>
                <a:gd name="connsiteY1" fmla="*/ 1264356 h 1399822"/>
                <a:gd name="connsiteX2" fmla="*/ 1117600 w 1501422"/>
                <a:gd name="connsiteY2" fmla="*/ 722489 h 1399822"/>
                <a:gd name="connsiteX3" fmla="*/ 1501422 w 1501422"/>
                <a:gd name="connsiteY3" fmla="*/ 0 h 139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422" h="1399822">
                  <a:moveTo>
                    <a:pt x="0" y="1399822"/>
                  </a:moveTo>
                  <a:cubicBezTo>
                    <a:pt x="87488" y="1388533"/>
                    <a:pt x="174977" y="1377245"/>
                    <a:pt x="361244" y="1264356"/>
                  </a:cubicBezTo>
                  <a:cubicBezTo>
                    <a:pt x="547511" y="1151467"/>
                    <a:pt x="927570" y="933215"/>
                    <a:pt x="1117600" y="722489"/>
                  </a:cubicBezTo>
                  <a:cubicBezTo>
                    <a:pt x="1307630" y="511763"/>
                    <a:pt x="1404526" y="255881"/>
                    <a:pt x="1501422" y="0"/>
                  </a:cubicBezTo>
                </a:path>
              </a:pathLst>
            </a:custGeom>
            <a:ln w="222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3540132" y="2483556"/>
              <a:ext cx="11289" cy="1207911"/>
            </a:xfrm>
            <a:custGeom>
              <a:avLst/>
              <a:gdLst>
                <a:gd name="connsiteX0" fmla="*/ 0 w 11289"/>
                <a:gd name="connsiteY0" fmla="*/ 0 h 1207911"/>
                <a:gd name="connsiteX1" fmla="*/ 11289 w 11289"/>
                <a:gd name="connsiteY1" fmla="*/ 970844 h 1207911"/>
                <a:gd name="connsiteX2" fmla="*/ 0 w 11289"/>
                <a:gd name="connsiteY2" fmla="*/ 1207911 h 120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89" h="1207911">
                  <a:moveTo>
                    <a:pt x="0" y="0"/>
                  </a:moveTo>
                  <a:cubicBezTo>
                    <a:pt x="5644" y="384763"/>
                    <a:pt x="11289" y="769526"/>
                    <a:pt x="11289" y="970844"/>
                  </a:cubicBezTo>
                  <a:cubicBezTo>
                    <a:pt x="11289" y="1172162"/>
                    <a:pt x="5644" y="1190036"/>
                    <a:pt x="0" y="1207911"/>
                  </a:cubicBezTo>
                </a:path>
              </a:pathLst>
            </a:custGeom>
            <a:ln w="222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3890088" y="3307644"/>
              <a:ext cx="474133" cy="643467"/>
            </a:xfrm>
            <a:custGeom>
              <a:avLst/>
              <a:gdLst>
                <a:gd name="connsiteX0" fmla="*/ 0 w 474133"/>
                <a:gd name="connsiteY0" fmla="*/ 643467 h 643467"/>
                <a:gd name="connsiteX1" fmla="*/ 349955 w 474133"/>
                <a:gd name="connsiteY1" fmla="*/ 428978 h 643467"/>
                <a:gd name="connsiteX2" fmla="*/ 474133 w 474133"/>
                <a:gd name="connsiteY2" fmla="*/ 0 h 64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4133" h="643467">
                  <a:moveTo>
                    <a:pt x="0" y="643467"/>
                  </a:moveTo>
                  <a:cubicBezTo>
                    <a:pt x="135466" y="589844"/>
                    <a:pt x="270933" y="536222"/>
                    <a:pt x="349955" y="428978"/>
                  </a:cubicBezTo>
                  <a:cubicBezTo>
                    <a:pt x="428977" y="321734"/>
                    <a:pt x="451555" y="160867"/>
                    <a:pt x="474133" y="0"/>
                  </a:cubicBezTo>
                </a:path>
              </a:pathLst>
            </a:custGeom>
            <a:ln w="222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5064132" y="4109156"/>
              <a:ext cx="654756" cy="946385"/>
            </a:xfrm>
            <a:custGeom>
              <a:avLst/>
              <a:gdLst>
                <a:gd name="connsiteX0" fmla="*/ 654756 w 654756"/>
                <a:gd name="connsiteY0" fmla="*/ 801511 h 946385"/>
                <a:gd name="connsiteX1" fmla="*/ 237067 w 654756"/>
                <a:gd name="connsiteY1" fmla="*/ 812800 h 946385"/>
                <a:gd name="connsiteX2" fmla="*/ 0 w 654756"/>
                <a:gd name="connsiteY2" fmla="*/ 0 h 94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4756" h="946385">
                  <a:moveTo>
                    <a:pt x="654756" y="801511"/>
                  </a:moveTo>
                  <a:cubicBezTo>
                    <a:pt x="500474" y="873948"/>
                    <a:pt x="346193" y="946385"/>
                    <a:pt x="237067" y="812800"/>
                  </a:cubicBezTo>
                  <a:cubicBezTo>
                    <a:pt x="127941" y="679215"/>
                    <a:pt x="63970" y="339607"/>
                    <a:pt x="0" y="0"/>
                  </a:cubicBezTo>
                </a:path>
              </a:pathLst>
            </a:custGeom>
            <a:ln w="222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4691599" y="3078104"/>
              <a:ext cx="1283170" cy="1414874"/>
            </a:xfrm>
            <a:custGeom>
              <a:avLst/>
              <a:gdLst>
                <a:gd name="connsiteX0" fmla="*/ 0 w 1283170"/>
                <a:gd name="connsiteY0" fmla="*/ 3763 h 1414874"/>
                <a:gd name="connsiteX1" fmla="*/ 688622 w 1283170"/>
                <a:gd name="connsiteY1" fmla="*/ 139229 h 1414874"/>
                <a:gd name="connsiteX2" fmla="*/ 1185333 w 1283170"/>
                <a:gd name="connsiteY2" fmla="*/ 839140 h 1414874"/>
                <a:gd name="connsiteX3" fmla="*/ 1275644 w 1283170"/>
                <a:gd name="connsiteY3" fmla="*/ 1414874 h 141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3170" h="1414874">
                  <a:moveTo>
                    <a:pt x="0" y="3763"/>
                  </a:moveTo>
                  <a:cubicBezTo>
                    <a:pt x="245533" y="1881"/>
                    <a:pt x="491067" y="0"/>
                    <a:pt x="688622" y="139229"/>
                  </a:cubicBezTo>
                  <a:cubicBezTo>
                    <a:pt x="886177" y="278458"/>
                    <a:pt x="1087496" y="626533"/>
                    <a:pt x="1185333" y="839140"/>
                  </a:cubicBezTo>
                  <a:cubicBezTo>
                    <a:pt x="1283170" y="1051747"/>
                    <a:pt x="1279407" y="1233310"/>
                    <a:pt x="1275644" y="1414874"/>
                  </a:cubicBezTo>
                </a:path>
              </a:pathLst>
            </a:custGeom>
            <a:ln w="222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214678" y="1071546"/>
            <a:ext cx="3021034" cy="338554"/>
            <a:chOff x="3500430" y="1071546"/>
            <a:chExt cx="3021034" cy="338554"/>
          </a:xfrm>
        </p:grpSpPr>
        <p:sp>
          <p:nvSpPr>
            <p:cNvPr id="27" name="右箭头 26"/>
            <p:cNvSpPr/>
            <p:nvPr/>
          </p:nvSpPr>
          <p:spPr>
            <a:xfrm>
              <a:off x="3500430" y="1142984"/>
              <a:ext cx="500066" cy="214314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64010" y="1071546"/>
              <a:ext cx="235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r</a:t>
              </a:r>
              <a:r>
                <a:rPr lang="en-US" altLang="zh-CN" sz="2000" baseline="-250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1</a:t>
              </a:r>
              <a:r>
                <a:rPr lang="zh-CN" altLang="en-US" sz="20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为线性结构</a:t>
              </a:r>
              <a:endParaRPr lang="zh-CN" altLang="en-US" sz="20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214678" y="1591026"/>
            <a:ext cx="3021034" cy="338554"/>
            <a:chOff x="3500430" y="1591026"/>
            <a:chExt cx="3021034" cy="338554"/>
          </a:xfrm>
        </p:grpSpPr>
        <p:sp>
          <p:nvSpPr>
            <p:cNvPr id="38" name="右箭头 37"/>
            <p:cNvSpPr/>
            <p:nvPr/>
          </p:nvSpPr>
          <p:spPr>
            <a:xfrm>
              <a:off x="3500430" y="1637064"/>
              <a:ext cx="500066" cy="214314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64010" y="1591026"/>
              <a:ext cx="235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r</a:t>
              </a:r>
              <a:r>
                <a:rPr lang="en-US" altLang="zh-CN" sz="2000" baseline="-250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2</a:t>
              </a:r>
              <a:r>
                <a:rPr lang="zh-CN" altLang="en-US" sz="20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为树形结构</a:t>
              </a:r>
              <a:endParaRPr lang="zh-CN" altLang="en-US" sz="20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55" grpId="0" bldLvl="0" animBg="1"/>
      <p:bldP spid="201756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571472" y="1285860"/>
            <a:ext cx="7747025" cy="121414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144000" bIns="144000">
            <a:spAutoFit/>
          </a:bodyPr>
          <a:lstStyle/>
          <a:p>
            <a:pPr indent="266700"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0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元素</a:t>
            </a:r>
            <a:r>
              <a:rPr lang="zh-CN" altLang="en-US" sz="20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之间</a:t>
            </a:r>
            <a:r>
              <a:rPr lang="zh-CN" altLang="en-US" sz="2000" b="1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关系：</a:t>
            </a:r>
            <a:r>
              <a:rPr lang="zh-CN" altLang="en-US" sz="2000" b="1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多对多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indent="266700"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zh-CN" altLang="en-US" sz="2000" b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特点：</a:t>
            </a:r>
            <a:r>
              <a:rPr lang="zh-CN" altLang="en-US" sz="200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所有元素</a:t>
            </a:r>
            <a:r>
              <a:rPr lang="zh-CN" altLang="en-US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都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可能有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多</a:t>
            </a:r>
            <a:r>
              <a:rPr lang="zh-CN" altLang="en-US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个前驱</a:t>
            </a:r>
            <a:r>
              <a:rPr lang="zh-CN" altLang="en-US" sz="200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元素</a:t>
            </a:r>
            <a:r>
              <a:rPr lang="zh-CN" altLang="en-US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和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多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个</a:t>
            </a:r>
            <a:r>
              <a:rPr lang="zh-CN" altLang="en-US" sz="200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后继元素</a:t>
            </a:r>
            <a:r>
              <a:rPr lang="zh-CN" altLang="en-US" sz="20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908175" y="3214686"/>
            <a:ext cx="2592388" cy="1738325"/>
            <a:chOff x="1908175" y="3214686"/>
            <a:chExt cx="2592388" cy="1738325"/>
          </a:xfrm>
        </p:grpSpPr>
        <p:sp>
          <p:nvSpPr>
            <p:cNvPr id="19462" name="Oval 6"/>
            <p:cNvSpPr>
              <a:spLocks noChangeArrowheads="1"/>
            </p:cNvSpPr>
            <p:nvPr/>
          </p:nvSpPr>
          <p:spPr bwMode="auto">
            <a:xfrm>
              <a:off x="1908175" y="3214686"/>
              <a:ext cx="360363" cy="36036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463" name="Oval 7"/>
            <p:cNvSpPr>
              <a:spLocks noChangeArrowheads="1"/>
            </p:cNvSpPr>
            <p:nvPr/>
          </p:nvSpPr>
          <p:spPr bwMode="auto">
            <a:xfrm>
              <a:off x="3203575" y="3214686"/>
              <a:ext cx="360363" cy="36036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464" name="Oval 8"/>
            <p:cNvSpPr>
              <a:spLocks noChangeArrowheads="1"/>
            </p:cNvSpPr>
            <p:nvPr/>
          </p:nvSpPr>
          <p:spPr bwMode="auto">
            <a:xfrm>
              <a:off x="1908175" y="3919548"/>
              <a:ext cx="360363" cy="36036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465" name="Oval 9"/>
            <p:cNvSpPr>
              <a:spLocks noChangeArrowheads="1"/>
            </p:cNvSpPr>
            <p:nvPr/>
          </p:nvSpPr>
          <p:spPr bwMode="auto">
            <a:xfrm>
              <a:off x="2746375" y="3919549"/>
              <a:ext cx="385763" cy="3937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466" name="Oval 10"/>
            <p:cNvSpPr>
              <a:spLocks noChangeArrowheads="1"/>
            </p:cNvSpPr>
            <p:nvPr/>
          </p:nvSpPr>
          <p:spPr bwMode="auto">
            <a:xfrm>
              <a:off x="3355975" y="4452948"/>
              <a:ext cx="360363" cy="36036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467" name="Oval 11"/>
            <p:cNvSpPr>
              <a:spLocks noChangeArrowheads="1"/>
            </p:cNvSpPr>
            <p:nvPr/>
          </p:nvSpPr>
          <p:spPr bwMode="auto">
            <a:xfrm>
              <a:off x="1908175" y="4592648"/>
              <a:ext cx="360363" cy="36036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469" name="Freeform 13"/>
            <p:cNvSpPr/>
            <p:nvPr/>
          </p:nvSpPr>
          <p:spPr bwMode="auto">
            <a:xfrm>
              <a:off x="2225675" y="3525848"/>
              <a:ext cx="563563" cy="4603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5" y="290"/>
                </a:cxn>
              </a:cxnLst>
              <a:rect l="0" t="0" r="r" b="b"/>
              <a:pathLst>
                <a:path w="355" h="290">
                  <a:moveTo>
                    <a:pt x="0" y="0"/>
                  </a:moveTo>
                  <a:lnTo>
                    <a:pt x="355" y="290"/>
                  </a:lnTo>
                </a:path>
              </a:pathLst>
            </a:custGeom>
            <a:noFill/>
            <a:ln w="28575">
              <a:solidFill>
                <a:srgbClr val="0033CC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472" name="Freeform 16"/>
            <p:cNvSpPr/>
            <p:nvPr/>
          </p:nvSpPr>
          <p:spPr bwMode="auto">
            <a:xfrm>
              <a:off x="2270124" y="4667260"/>
              <a:ext cx="1085850" cy="90488"/>
            </a:xfrm>
            <a:custGeom>
              <a:avLst/>
              <a:gdLst/>
              <a:ahLst/>
              <a:cxnLst>
                <a:cxn ang="0">
                  <a:pos x="0" y="57"/>
                </a:cxn>
                <a:cxn ang="0">
                  <a:pos x="684" y="0"/>
                </a:cxn>
              </a:cxnLst>
              <a:rect l="0" t="0" r="r" b="b"/>
              <a:pathLst>
                <a:path w="684" h="57">
                  <a:moveTo>
                    <a:pt x="0" y="57"/>
                  </a:moveTo>
                  <a:lnTo>
                    <a:pt x="684" y="0"/>
                  </a:lnTo>
                </a:path>
              </a:pathLst>
            </a:custGeom>
            <a:noFill/>
            <a:ln w="28575" cap="flat" cmpd="sng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473" name="Freeform 17"/>
            <p:cNvSpPr/>
            <p:nvPr/>
          </p:nvSpPr>
          <p:spPr bwMode="auto">
            <a:xfrm>
              <a:off x="3419474" y="3582999"/>
              <a:ext cx="88900" cy="8699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6" y="548"/>
                </a:cxn>
              </a:cxnLst>
              <a:rect l="0" t="0" r="r" b="b"/>
              <a:pathLst>
                <a:path w="56" h="548">
                  <a:moveTo>
                    <a:pt x="0" y="0"/>
                  </a:moveTo>
                  <a:lnTo>
                    <a:pt x="56" y="548"/>
                  </a:lnTo>
                </a:path>
              </a:pathLst>
            </a:custGeom>
            <a:noFill/>
            <a:ln w="28575" cap="flat" cmpd="sng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5824" name="Oval 0"/>
            <p:cNvSpPr>
              <a:spLocks noChangeArrowheads="1"/>
            </p:cNvSpPr>
            <p:nvPr/>
          </p:nvSpPr>
          <p:spPr bwMode="auto">
            <a:xfrm>
              <a:off x="4114800" y="3810011"/>
              <a:ext cx="385763" cy="3937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2" name="直接连接符 21"/>
            <p:cNvCxnSpPr>
              <a:stCxn id="19462" idx="4"/>
              <a:endCxn id="19464" idx="0"/>
            </p:cNvCxnSpPr>
            <p:nvPr/>
          </p:nvCxnSpPr>
          <p:spPr>
            <a:xfrm rot="5400000">
              <a:off x="1916108" y="3747298"/>
              <a:ext cx="344499" cy="1588"/>
            </a:xfrm>
            <a:prstGeom prst="line">
              <a:avLst/>
            </a:prstGeom>
            <a:ln w="28575">
              <a:solidFill>
                <a:srgbClr val="3333CC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19464" idx="4"/>
              <a:endCxn id="19467" idx="0"/>
            </p:cNvCxnSpPr>
            <p:nvPr/>
          </p:nvCxnSpPr>
          <p:spPr>
            <a:xfrm rot="5400000">
              <a:off x="1931988" y="4436543"/>
              <a:ext cx="312737" cy="1588"/>
            </a:xfrm>
            <a:prstGeom prst="line">
              <a:avLst/>
            </a:prstGeom>
            <a:ln w="28575">
              <a:solidFill>
                <a:srgbClr val="3333CC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stCxn id="19463" idx="6"/>
              <a:endCxn id="205824" idx="1"/>
            </p:cNvCxnSpPr>
            <p:nvPr/>
          </p:nvCxnSpPr>
          <p:spPr>
            <a:xfrm>
              <a:off x="3563938" y="3394868"/>
              <a:ext cx="607356" cy="472799"/>
            </a:xfrm>
            <a:prstGeom prst="line">
              <a:avLst/>
            </a:prstGeom>
            <a:ln w="28575">
              <a:solidFill>
                <a:srgbClr val="3333CC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19462" idx="6"/>
              <a:endCxn id="19463" idx="2"/>
            </p:cNvCxnSpPr>
            <p:nvPr/>
          </p:nvCxnSpPr>
          <p:spPr>
            <a:xfrm>
              <a:off x="2268538" y="3394868"/>
              <a:ext cx="935037" cy="1588"/>
            </a:xfrm>
            <a:prstGeom prst="line">
              <a:avLst/>
            </a:prstGeom>
            <a:ln w="28575">
              <a:solidFill>
                <a:srgbClr val="3333CC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571472" y="428604"/>
            <a:ext cx="2357454" cy="524553"/>
          </a:xfrm>
          <a:prstGeom prst="rect">
            <a:avLst/>
          </a:prstGeom>
          <a:solidFill>
            <a:srgbClr val="339933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10800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、图形结构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Text Box 5" descr="信纸"/>
          <p:cNvSpPr txBox="1">
            <a:spLocks noChangeArrowheads="1"/>
          </p:cNvSpPr>
          <p:nvPr/>
        </p:nvSpPr>
        <p:spPr bwMode="auto">
          <a:xfrm>
            <a:off x="785786" y="571480"/>
            <a:ext cx="4214842" cy="584775"/>
          </a:xfrm>
          <a:prstGeom prst="rect">
            <a:avLst/>
          </a:prstGeom>
          <a:blipFill dpi="0" rotWithShape="1">
            <a:blip r:embed="rId1" cstate="print"/>
            <a:srcRect/>
            <a:tile tx="0" ty="0" sx="100000" sy="100000" flip="none" algn="tl"/>
          </a:blip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00000"/>
              </a:lnSpc>
            </a:pPr>
            <a:r>
              <a:rPr lang="en-US" altLang="zh-CN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1.1.3 </a:t>
            </a:r>
            <a:r>
              <a:rPr lang="en-US" altLang="zh-CN" sz="32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 </a:t>
            </a:r>
            <a:r>
              <a:rPr lang="zh-CN" altLang="en-US" sz="32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存储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结构类型</a:t>
            </a:r>
            <a:endParaRPr lang="zh-CN" altLang="en-US" sz="32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ea typeface="隶书" panose="02010509060101010101" pitchFamily="49" charset="-122"/>
            </a:endParaRPr>
          </a:p>
        </p:txBody>
      </p:sp>
      <p:sp>
        <p:nvSpPr>
          <p:cNvPr id="95238" name="Text Box 6"/>
          <p:cNvSpPr txBox="1">
            <a:spLocks noChangeArrowheads="1"/>
          </p:cNvSpPr>
          <p:nvPr/>
        </p:nvSpPr>
        <p:spPr bwMode="auto">
          <a:xfrm>
            <a:off x="1142976" y="2571744"/>
            <a:ext cx="4070409" cy="201993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144000" tIns="180000" bIns="144000">
            <a:spAutoFit/>
          </a:bodyPr>
          <a:lstStyle/>
          <a:p>
            <a:pPr marL="457200" indent="-457200" algn="l" fontAlgn="t">
              <a:lnSpc>
                <a:spcPct val="100000"/>
              </a:lnSpc>
              <a:buBlip>
                <a:blip r:embed="rId2"/>
              </a:buBlip>
            </a:pPr>
            <a:r>
              <a:rPr lang="zh-CN" altLang="en-US" sz="2000" b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顺序存储结构</a:t>
            </a:r>
            <a:endParaRPr lang="en-US" altLang="zh-CN" sz="2000" b="1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l" fontAlgn="t">
              <a:lnSpc>
                <a:spcPct val="100000"/>
              </a:lnSpc>
              <a:buBlip>
                <a:blip r:embed="rId2"/>
              </a:buBlip>
            </a:pPr>
            <a:r>
              <a:rPr lang="zh-CN" altLang="en-US" sz="2000" smtClean="0">
                <a:ea typeface="楷体" panose="02010609060101010101" pitchFamily="49" charset="-122"/>
                <a:cs typeface="Times New Roman" panose="02020603050405020304" pitchFamily="18" charset="0"/>
              </a:rPr>
              <a:t>链式存储结构</a:t>
            </a:r>
            <a:endParaRPr lang="en-US" altLang="zh-CN" sz="2000" smtClean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l" fontAlgn="t">
              <a:lnSpc>
                <a:spcPct val="100000"/>
              </a:lnSpc>
              <a:buBlip>
                <a:blip r:embed="rId2"/>
              </a:buBlip>
            </a:pPr>
            <a:r>
              <a:rPr lang="zh-CN" altLang="en-US" sz="2000" smtClean="0">
                <a:ea typeface="楷体" panose="02010609060101010101" pitchFamily="49" charset="-122"/>
                <a:cs typeface="Times New Roman" panose="02020603050405020304" pitchFamily="18" charset="0"/>
              </a:rPr>
              <a:t>索引存储结构</a:t>
            </a:r>
            <a:endParaRPr lang="en-US" altLang="zh-CN" sz="2000" smtClean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l" fontAlgn="t">
              <a:lnSpc>
                <a:spcPct val="100000"/>
              </a:lnSpc>
              <a:buBlip>
                <a:blip r:embed="rId2"/>
              </a:buBlip>
            </a:pPr>
            <a:r>
              <a:rPr lang="zh-CN" altLang="en-US" sz="2000" smtClean="0">
                <a:ea typeface="楷体" panose="02010609060101010101" pitchFamily="49" charset="-122"/>
                <a:cs typeface="Times New Roman" panose="02020603050405020304" pitchFamily="18" charset="0"/>
              </a:rPr>
              <a:t>哈希（散列）存储结构</a:t>
            </a:r>
            <a:endParaRPr lang="zh-CN" altLang="en-US" sz="20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1472" y="1428736"/>
            <a:ext cx="7858180" cy="873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200"/>
              </a:lnSpc>
            </a:pPr>
            <a:r>
              <a:rPr lang="zh-CN" altLang="en-US" sz="2200" smtClean="0">
                <a:ea typeface="楷体" panose="02010609060101010101" pitchFamily="49" charset="-122"/>
                <a:cs typeface="Times New Roman" panose="02020603050405020304" pitchFamily="18" charset="0"/>
              </a:rPr>
              <a:t>        在软件开发中，人们设计了各种存储结构。归纳为</a:t>
            </a:r>
            <a:r>
              <a:rPr lang="en-US" altLang="zh-CN" sz="2200" smtClean="0"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200" smtClean="0">
                <a:ea typeface="楷体" panose="02010609060101010101" pitchFamily="49" charset="-122"/>
                <a:cs typeface="Times New Roman" panose="02020603050405020304" pitchFamily="18" charset="0"/>
              </a:rPr>
              <a:t>种基本的存储结构。</a:t>
            </a:r>
            <a:endParaRPr lang="zh-CN" altLang="en-US" sz="2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9" name="标题 1"/>
          <p:cNvSpPr txBox="1"/>
          <p:nvPr/>
        </p:nvSpPr>
        <p:spPr>
          <a:xfrm>
            <a:off x="1483360" y="621030"/>
            <a:ext cx="5456555" cy="44513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b="1" dirty="0">
                <a:solidFill>
                  <a:schemeClr val="bg1"/>
                </a:solidFill>
                <a:ea typeface="微软雅黑" panose="020B0503020204020204" pitchFamily="34" charset="-122"/>
              </a:rPr>
              <a:t>考核方式</a:t>
            </a:r>
            <a:endParaRPr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38594" name="Rectangle 1026"/>
          <p:cNvSpPr/>
          <p:nvPr/>
        </p:nvSpPr>
        <p:spPr>
          <a:xfrm>
            <a:off x="271463" y="1687513"/>
            <a:ext cx="8499475" cy="3602037"/>
          </a:xfrm>
          <a:prstGeom prst="rect">
            <a:avLst/>
          </a:prstGeom>
          <a:solidFill>
            <a:srgbClr val="FFFFE7"/>
          </a:solidFill>
          <a:ln w="9525">
            <a:noFill/>
          </a:ln>
        </p:spPr>
        <p:txBody>
          <a:bodyPr/>
          <a:p>
            <a:pPr marL="342900" indent="-342900" algn="l" eaLnBrk="1" hangingPunct="1">
              <a:lnSpc>
                <a:spcPct val="90000"/>
              </a:lnSpc>
              <a:buClr>
                <a:srgbClr val="FF0066"/>
              </a:buClr>
              <a:buChar char="•"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平时成绩 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: 30%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lvl="1" indent="-285750" algn="l" eaLnBrk="1" hangingPunct="1">
              <a:lnSpc>
                <a:spcPct val="90000"/>
              </a:lnSpc>
              <a:buChar char="–"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作业、小测验、实验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lvl="1" indent="-285750" algn="l" eaLnBrk="1" hangingPunct="1">
              <a:lnSpc>
                <a:spcPct val="90000"/>
              </a:lnSpc>
              <a:buChar char="–"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课堂纪律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143000" lvl="2" indent="-228600" algn="l" eaLnBrk="1" hangingPunct="1">
              <a:lnSpc>
                <a:spcPct val="90000"/>
              </a:lnSpc>
              <a:buChar char="–"/>
            </a:pPr>
            <a:r>
              <a:rPr lang="zh-CN" altLang="en-US" sz="2400" b="1" dirty="0">
                <a:solidFill>
                  <a:srgbClr val="FF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无故迟到：</a:t>
            </a:r>
            <a:endParaRPr lang="zh-CN" altLang="en-US" sz="2400" b="1" dirty="0">
              <a:solidFill>
                <a:srgbClr val="FF006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143000" lvl="2" indent="-228600" algn="l" eaLnBrk="1" hangingPunct="1">
              <a:lnSpc>
                <a:spcPct val="90000"/>
              </a:lnSpc>
              <a:buChar char="–"/>
            </a:pPr>
            <a:r>
              <a:rPr lang="zh-CN" altLang="en-US" sz="2400" b="1" dirty="0">
                <a:solidFill>
                  <a:srgbClr val="FF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无故旷课：－５</a:t>
            </a:r>
            <a:endParaRPr lang="zh-CN" altLang="en-US" sz="2400" b="1" dirty="0">
              <a:solidFill>
                <a:srgbClr val="FF006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143000" lvl="2" indent="-228600" algn="l" eaLnBrk="1" hangingPunct="1">
              <a:lnSpc>
                <a:spcPct val="90000"/>
              </a:lnSpc>
              <a:buChar char="–"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上机：</a:t>
            </a:r>
            <a:r>
              <a:rPr lang="zh-CN" altLang="en-US" sz="2400" b="1" dirty="0">
                <a:solidFill>
                  <a:srgbClr val="FF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玩游戏、上网聊天</a:t>
            </a:r>
            <a:endParaRPr lang="zh-CN" altLang="en-US" sz="2400" b="1" dirty="0">
              <a:solidFill>
                <a:srgbClr val="FF006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l" eaLnBrk="1" hangingPunct="1">
              <a:lnSpc>
                <a:spcPct val="90000"/>
              </a:lnSpc>
              <a:buClr>
                <a:srgbClr val="FF0066"/>
              </a:buClr>
              <a:buChar char="•"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期末成绩 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: 70%(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闭卷笔试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l" eaLnBrk="1" hangingPunct="1">
              <a:buClr>
                <a:srgbClr val="FF3300"/>
              </a:buClr>
              <a:buFont typeface="MS Outlook" panose="05010100010000000000" pitchFamily="2" charset="2"/>
              <a:buChar char="B"/>
            </a:pPr>
            <a:endParaRPr lang="en-US" altLang="zh-CN" b="1" dirty="0">
              <a:solidFill>
                <a:srgbClr val="6666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8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8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8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8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4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8594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8594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8594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8594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4">
                                            <p:txEl>
                                              <p:charRg st="1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8594">
                                            <p:txEl>
                                              <p:charRg st="1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8594">
                                            <p:txEl>
                                              <p:charRg st="1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8594">
                                            <p:txEl>
                                              <p:charRg st="1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8594">
                                            <p:txEl>
                                              <p:charRg st="1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4">
                                            <p:txEl>
                                              <p:charRg st="21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8594">
                                            <p:txEl>
                                              <p:charRg st="21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8594">
                                            <p:txEl>
                                              <p:charRg st="21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8594">
                                            <p:txEl>
                                              <p:charRg st="21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8594">
                                            <p:txEl>
                                              <p:charRg st="21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4">
                                            <p:txEl>
                                              <p:charRg st="26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8594">
                                            <p:txEl>
                                              <p:charRg st="26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8594">
                                            <p:txEl>
                                              <p:charRg st="26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8594">
                                            <p:txEl>
                                              <p:charRg st="26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8594">
                                            <p:txEl>
                                              <p:charRg st="26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4">
                                            <p:txEl>
                                              <p:charRg st="32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8594">
                                            <p:txEl>
                                              <p:charRg st="32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8594">
                                            <p:txEl>
                                              <p:charRg st="32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8594">
                                            <p:txEl>
                                              <p:charRg st="32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8594">
                                            <p:txEl>
                                              <p:charRg st="32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4">
                                            <p:txEl>
                                              <p:charRg st="40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8594">
                                            <p:txEl>
                                              <p:charRg st="40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8594">
                                            <p:txEl>
                                              <p:charRg st="40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8594">
                                            <p:txEl>
                                              <p:charRg st="40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8594">
                                            <p:txEl>
                                              <p:charRg st="40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4">
                                            <p:txEl>
                                              <p:charRg st="52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8594">
                                            <p:txEl>
                                              <p:charRg st="52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8594">
                                            <p:txEl>
                                              <p:charRg st="52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8594">
                                            <p:txEl>
                                              <p:charRg st="52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8594">
                                            <p:txEl>
                                              <p:charRg st="52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594" grpId="0" bldLvl="4" animBg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785786" y="2498892"/>
            <a:ext cx="7715304" cy="110799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b="1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在高级</a:t>
            </a:r>
            <a:r>
              <a:rPr lang="zh-CN" altLang="en-US" sz="22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程序</a:t>
            </a:r>
            <a:r>
              <a:rPr lang="zh-CN" altLang="en-US" sz="2200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语言</a:t>
            </a:r>
            <a:r>
              <a:rPr lang="zh-CN" altLang="en-US" sz="2200" b="1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中提供了多种</a:t>
            </a:r>
            <a:r>
              <a:rPr lang="zh-CN" altLang="en-US" sz="2200" b="1" smtClean="0">
                <a:solidFill>
                  <a:srgbClr val="FF33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数据类型</a:t>
            </a:r>
            <a:r>
              <a:rPr lang="zh-CN" altLang="en-US" sz="2200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zh-CN" altLang="en-US" sz="2200" b="1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不同数据类型</a:t>
            </a:r>
            <a:r>
              <a:rPr lang="zh-CN" altLang="en-US" sz="2200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200" b="1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变量，其</a:t>
            </a:r>
            <a:r>
              <a:rPr lang="zh-CN" altLang="en-US" sz="22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所能取的值的</a:t>
            </a:r>
            <a:r>
              <a:rPr lang="zh-CN" altLang="en-US" sz="2200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范围</a:t>
            </a:r>
            <a:r>
              <a:rPr lang="zh-CN" altLang="en-US" sz="2200" b="1" smtClean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不同，所</a:t>
            </a:r>
            <a:r>
              <a:rPr lang="zh-CN" altLang="en-US" sz="22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能进行的操作不同。       </a:t>
            </a:r>
            <a:endParaRPr lang="zh-CN" altLang="en-US" sz="2200" b="1" dirty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532" name="Rectangle 4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714348" y="500042"/>
            <a:ext cx="6286544" cy="584775"/>
          </a:xfrm>
          <a:prstGeom prst="rect">
            <a:avLst/>
          </a:prstGeom>
          <a:blipFill dpi="0" rotWithShape="1">
            <a:blip r:embed="rId1" cstate="print"/>
            <a:srcRect/>
            <a:tile tx="0" ty="0" sx="100000" sy="100000" flip="none" algn="tl"/>
          </a:blip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1.1.4 </a:t>
            </a:r>
            <a:r>
              <a:rPr lang="en-US" altLang="zh-CN" sz="32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 </a:t>
            </a:r>
            <a:r>
              <a:rPr lang="zh-CN" altLang="en-US" sz="32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数据类型和抽象数据类型</a:t>
            </a:r>
            <a:r>
              <a:rPr lang="zh-CN" altLang="en-US" sz="32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endParaRPr lang="zh-CN" altLang="en-US" sz="32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2338" name="Text Box 2"/>
          <p:cNvSpPr txBox="1">
            <a:spLocks noChangeArrowheads="1"/>
          </p:cNvSpPr>
          <p:nvPr/>
        </p:nvSpPr>
        <p:spPr bwMode="auto">
          <a:xfrm>
            <a:off x="1071538" y="3821202"/>
            <a:ext cx="7143800" cy="110799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9705" lvl="1" algn="l"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数据类型</a:t>
            </a:r>
            <a:r>
              <a:rPr lang="zh-CN" altLang="en-US" sz="22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是一个值的集合和定义在此集合上的一组操作的总称。</a:t>
            </a:r>
            <a:endParaRPr lang="zh-CN" altLang="en-US" sz="2200" b="1" dirty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1538" y="1500171"/>
            <a:ext cx="2571768" cy="64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mtClean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、数据类型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2"/>
          <p:cNvSpPr txBox="1">
            <a:spLocks noChangeArrowheads="1"/>
          </p:cNvSpPr>
          <p:nvPr/>
        </p:nvSpPr>
        <p:spPr bwMode="auto">
          <a:xfrm>
            <a:off x="500034" y="714356"/>
            <a:ext cx="8286808" cy="54078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例如，</a:t>
            </a:r>
            <a:r>
              <a:rPr lang="en-US" altLang="zh-CN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C/C</a:t>
            </a:r>
            <a:r>
              <a:rPr lang="en-US" altLang="zh-CN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++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中的</a:t>
            </a:r>
            <a:r>
              <a:rPr lang="en-US" altLang="zh-CN" sz="2200" b="1" dirty="0" err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就是</a:t>
            </a: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整型</a:t>
            </a:r>
            <a:r>
              <a:rPr lang="zh-CN" altLang="en-US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数据类型</a:t>
            </a:r>
            <a:r>
              <a:rPr lang="zh-CN" altLang="en-US" sz="220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（</a:t>
            </a:r>
            <a:r>
              <a:rPr lang="en-US" altLang="zh-CN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16</a:t>
            </a: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位</a:t>
            </a:r>
            <a:r>
              <a:rPr lang="zh-CN" altLang="en-US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计算机）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2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840865" y="2642870"/>
            <a:ext cx="2802890" cy="1143000"/>
          </a:xfrm>
          <a:prstGeom prst="ellipse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000" smtClean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sz="200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32768~32767</a:t>
            </a:r>
            <a:endParaRPr lang="zh-CN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43108" y="1947438"/>
            <a:ext cx="2571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＋、－、*、／  </a:t>
            </a:r>
            <a:r>
              <a:rPr lang="zh-CN" altLang="en-US" sz="200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Symbol" panose="05050102010706020507"/>
              </a:rPr>
              <a:t></a:t>
            </a:r>
            <a:endParaRPr lang="zh-CN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3286116" y="2357430"/>
            <a:ext cx="214314" cy="28575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656138" y="1928802"/>
            <a:ext cx="1987564" cy="1500198"/>
            <a:chOff x="4656138" y="1928802"/>
            <a:chExt cx="1987564" cy="1500198"/>
          </a:xfrm>
        </p:grpSpPr>
        <p:sp>
          <p:nvSpPr>
            <p:cNvPr id="18" name="TextBox 17"/>
            <p:cNvSpPr txBox="1"/>
            <p:nvPr/>
          </p:nvSpPr>
          <p:spPr>
            <a:xfrm>
              <a:off x="5214942" y="3090446"/>
              <a:ext cx="1428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smtClean="0">
                  <a:solidFill>
                    <a:srgbClr val="FF3399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值的集合</a:t>
              </a:r>
              <a:endParaRPr lang="zh-CN" altLang="en-US" sz="2000">
                <a:solidFill>
                  <a:srgbClr val="FF3399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14942" y="1928802"/>
              <a:ext cx="135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smtClean="0">
                  <a:solidFill>
                    <a:srgbClr val="FF3399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一组操作</a:t>
              </a:r>
              <a:endParaRPr lang="zh-CN" altLang="en-US" sz="2000">
                <a:solidFill>
                  <a:srgbClr val="FF3399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4656138" y="2084378"/>
              <a:ext cx="500066" cy="1588"/>
            </a:xfrm>
            <a:prstGeom prst="line">
              <a:avLst/>
            </a:prstGeom>
            <a:ln w="381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4727576" y="3227386"/>
              <a:ext cx="500066" cy="1588"/>
            </a:xfrm>
            <a:prstGeom prst="line">
              <a:avLst/>
            </a:prstGeom>
            <a:ln w="381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/>
          <p:nvPr/>
        </p:nvGrpSpPr>
        <p:grpSpPr>
          <a:xfrm>
            <a:off x="1142976" y="1071546"/>
            <a:ext cx="5429288" cy="1938992"/>
            <a:chOff x="500034" y="2428868"/>
            <a:chExt cx="5429288" cy="1938992"/>
          </a:xfrm>
        </p:grpSpPr>
        <p:sp>
          <p:nvSpPr>
            <p:cNvPr id="77827" name="Text Box 1027"/>
            <p:cNvSpPr txBox="1">
              <a:spLocks noChangeArrowheads="1"/>
            </p:cNvSpPr>
            <p:nvPr/>
          </p:nvSpPr>
          <p:spPr bwMode="auto">
            <a:xfrm>
              <a:off x="500034" y="2428868"/>
              <a:ext cx="1643074" cy="193899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  <a:spcBef>
                  <a:spcPts val="0"/>
                </a:spcBef>
              </a:pPr>
              <a:r>
                <a:rPr kumimoji="0" lang="en-US" altLang="zh-CN" sz="2000" b="1" err="1">
                  <a:solidFill>
                    <a:srgbClr val="FF3399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int</a:t>
              </a:r>
              <a:r>
                <a:rPr kumimoji="0" lang="en-US" altLang="zh-CN" sz="20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</a:t>
              </a:r>
              <a:r>
                <a:rPr kumimoji="0" lang="en-US" altLang="zh-CN" sz="2000" b="1" i="1" smtClean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</a:t>
              </a:r>
              <a:r>
                <a:rPr kumimoji="0" lang="en-US" altLang="zh-CN" sz="2000" b="1" smtClean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=2</a:t>
              </a:r>
              <a:r>
                <a:rPr kumimoji="0" lang="zh-CN" altLang="en-US" sz="2000" b="1" smtClean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kumimoji="0" lang="en-US" altLang="zh-CN" sz="2000" b="1" smtClean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</a:t>
              </a:r>
              <a:r>
                <a:rPr kumimoji="0" lang="en-US" altLang="zh-CN" sz="2000" b="1" i="1" smtClean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j</a:t>
              </a:r>
              <a:r>
                <a:rPr kumimoji="0" lang="en-US" altLang="zh-CN" sz="2000" b="1" smtClean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=5</a:t>
              </a:r>
              <a:r>
                <a:rPr kumimoji="0" lang="zh-CN" altLang="en-US" sz="2000" b="1" smtClean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kumimoji="0" lang="en-US" altLang="zh-CN" sz="2000" b="1" i="1" smtClean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k</a:t>
              </a:r>
              <a:r>
                <a:rPr kumimoji="0" lang="en-US" altLang="zh-CN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;</a:t>
              </a:r>
              <a:endParaRPr kumimoji="0"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ct val="150000"/>
                </a:lnSpc>
                <a:spcBef>
                  <a:spcPts val="0"/>
                </a:spcBef>
              </a:pPr>
              <a:r>
                <a:rPr kumimoji="0" lang="en-US" altLang="zh-CN" sz="2000" b="1" i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k</a:t>
              </a:r>
              <a:r>
                <a:rPr kumimoji="0" lang="en-US" altLang="zh-CN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=</a:t>
              </a:r>
              <a:r>
                <a:rPr kumimoji="0" lang="en-US" altLang="zh-CN" sz="2000" b="1" i="1" dirty="0" err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</a:t>
              </a:r>
              <a:r>
                <a:rPr kumimoji="0" lang="en-US" altLang="zh-CN" sz="2000" b="1" dirty="0" err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+</a:t>
              </a:r>
              <a:r>
                <a:rPr kumimoji="0" lang="en-US" altLang="zh-CN" sz="2000" b="1" i="1" dirty="0" err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j</a:t>
              </a:r>
              <a:r>
                <a:rPr kumimoji="0" lang="en-US" altLang="zh-CN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;</a:t>
              </a:r>
              <a:endParaRPr kumimoji="0"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ct val="100000"/>
                </a:lnSpc>
              </a:pPr>
              <a:r>
                <a:rPr kumimoji="0" lang="en-US" altLang="zh-CN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...</a:t>
              </a:r>
              <a:endParaRPr kumimoji="0"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77829" name="Text Box 1029"/>
            <p:cNvSpPr txBox="1">
              <a:spLocks noChangeArrowheads="1"/>
            </p:cNvSpPr>
            <p:nvPr/>
          </p:nvSpPr>
          <p:spPr bwMode="auto">
            <a:xfrm>
              <a:off x="3071802" y="2500306"/>
              <a:ext cx="2857520" cy="150810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0" lang="zh-CN" altLang="en-US" sz="3200" b="1" smtClean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  <a:sym typeface="Wingdings" panose="05000000000000000000"/>
                </a:rPr>
                <a:t></a:t>
              </a:r>
              <a:r>
                <a:rPr kumimoji="0" lang="zh-CN" altLang="en-US" sz="2000" b="1" smtClean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因为</a:t>
              </a:r>
              <a:r>
                <a:rPr kumimoji="0" lang="en-US" altLang="zh-CN" sz="2000" b="1" i="1" dirty="0" err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</a:t>
              </a:r>
              <a:r>
                <a:rPr kumimoji="0" lang="zh-CN" altLang="en-US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、</a:t>
              </a:r>
              <a:r>
                <a:rPr kumimoji="0" lang="en-US" altLang="zh-CN" sz="2000" b="1" i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j</a:t>
              </a:r>
              <a:r>
                <a:rPr kumimoji="0" lang="zh-CN" altLang="en-US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和</a:t>
              </a:r>
              <a:r>
                <a:rPr kumimoji="0" lang="en-US" altLang="zh-CN" sz="2000" b="1" i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k</a:t>
              </a:r>
              <a:r>
                <a:rPr kumimoji="0" lang="zh-CN" altLang="en-US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都</a:t>
              </a:r>
              <a:r>
                <a:rPr kumimoji="0" lang="zh-CN" altLang="en-US" sz="20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属于</a:t>
              </a:r>
              <a:r>
                <a:rPr kumimoji="0" lang="en-US" altLang="zh-CN" sz="2000" b="1" smtClean="0">
                  <a:solidFill>
                    <a:srgbClr val="FF3399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int</a:t>
              </a:r>
              <a:r>
                <a:rPr kumimoji="0" lang="zh-CN" altLang="en-US" sz="2000" b="1" smtClean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，而</a:t>
              </a:r>
              <a:r>
                <a:rPr kumimoji="0" lang="en-US" altLang="zh-CN" sz="2000" b="1" dirty="0" err="1">
                  <a:solidFill>
                    <a:srgbClr val="FF3399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int</a:t>
              </a:r>
              <a:r>
                <a:rPr kumimoji="0" lang="zh-CN" altLang="en-US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提供了</a:t>
              </a:r>
              <a:r>
                <a:rPr kumimoji="0" lang="zh-CN" altLang="en-US" sz="20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各种</a:t>
              </a:r>
              <a:r>
                <a:rPr kumimoji="0" lang="zh-CN" altLang="en-US" sz="2000" b="1" smtClean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运算，所以</a:t>
              </a:r>
              <a:r>
                <a:rPr kumimoji="0" lang="zh-CN" altLang="en-US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可以进行相应运算。</a:t>
              </a:r>
              <a:endParaRPr kumimoji="0"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9" name="左箭头 8"/>
            <p:cNvSpPr/>
            <p:nvPr/>
          </p:nvSpPr>
          <p:spPr>
            <a:xfrm>
              <a:off x="2000232" y="3000372"/>
              <a:ext cx="857256" cy="214314"/>
            </a:xfrm>
            <a:prstGeom prst="leftArrow">
              <a:avLst/>
            </a:prstGeom>
            <a:ln>
              <a:tailEnd type="arrow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组合 12"/>
          <p:cNvGrpSpPr/>
          <p:nvPr/>
        </p:nvGrpSpPr>
        <p:grpSpPr>
          <a:xfrm>
            <a:off x="1142976" y="3143248"/>
            <a:ext cx="3214710" cy="861774"/>
            <a:chOff x="500034" y="4000504"/>
            <a:chExt cx="3214710" cy="861774"/>
          </a:xfrm>
        </p:grpSpPr>
        <p:sp>
          <p:nvSpPr>
            <p:cNvPr id="77831" name="Text Box 1031"/>
            <p:cNvSpPr txBox="1">
              <a:spLocks noChangeArrowheads="1"/>
            </p:cNvSpPr>
            <p:nvPr/>
          </p:nvSpPr>
          <p:spPr bwMode="auto">
            <a:xfrm>
              <a:off x="500034" y="4000504"/>
              <a:ext cx="2500330" cy="86177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0" lang="en-US" altLang="zh-CN" sz="2000" b="1" dirty="0" err="1">
                  <a:solidFill>
                    <a:srgbClr val="FF3399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int</a:t>
              </a:r>
              <a:r>
                <a:rPr kumimoji="0" lang="en-US" altLang="zh-CN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</a:t>
              </a:r>
              <a:r>
                <a:rPr kumimoji="0" lang="en-US" altLang="zh-CN" sz="2000" b="1" i="1" dirty="0" err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</a:t>
              </a:r>
              <a:r>
                <a:rPr kumimoji="0" lang="en-US" altLang="zh-CN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=9999999999;</a:t>
              </a:r>
              <a:endParaRPr kumimoji="0"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ct val="100000"/>
                </a:lnSpc>
              </a:pPr>
              <a:r>
                <a:rPr kumimoji="0" lang="en-US" altLang="zh-CN" sz="2000" b="1" i="1" dirty="0" err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</a:t>
              </a:r>
              <a:r>
                <a:rPr kumimoji="0" lang="en-US" altLang="zh-CN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**;</a:t>
              </a:r>
              <a:endParaRPr kumimoji="0"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28926" y="4357694"/>
              <a:ext cx="785818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smtClean="0">
                  <a:latin typeface="Consolas" panose="020B0609020204030204" pitchFamily="49" charset="0"/>
                  <a:cs typeface="Consolas" panose="020B0609020204030204" pitchFamily="49" charset="0"/>
                  <a:sym typeface="Wingdings" panose="05000000000000000000"/>
                </a:rPr>
                <a:t></a:t>
              </a:r>
              <a:endParaRPr lang="zh-CN" altLang="en-US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左箭头 10"/>
            <p:cNvSpPr/>
            <p:nvPr/>
          </p:nvSpPr>
          <p:spPr>
            <a:xfrm>
              <a:off x="2071670" y="4429132"/>
              <a:ext cx="857256" cy="214314"/>
            </a:xfrm>
            <a:prstGeom prst="leftArrow">
              <a:avLst/>
            </a:prstGeom>
            <a:ln>
              <a:tailEnd type="arrow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85786" y="357166"/>
            <a:ext cx="2928958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例如，</a:t>
            </a:r>
            <a:r>
              <a:rPr lang="en-US" altLang="zh-CN" sz="2200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zh-CN" altLang="en-US" sz="22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数据类型：</a:t>
            </a:r>
            <a:endParaRPr lang="zh-CN" altLang="en-US" sz="220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1071538" y="4929198"/>
            <a:ext cx="6858048" cy="857775"/>
          </a:xfrm>
          <a:prstGeom prst="rect">
            <a:avLst/>
          </a:prstGeom>
          <a:noFill/>
          <a:ln w="28575" algn="ctr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tIns="76176" bIns="0">
            <a:spAutoFit/>
          </a:bodyPr>
          <a:lstStyle/>
          <a:p>
            <a:pPr algn="l">
              <a:lnSpc>
                <a:spcPts val="3200"/>
              </a:lnSpc>
              <a:spcBef>
                <a:spcPts val="0"/>
              </a:spcBef>
            </a:pPr>
            <a:r>
              <a:rPr lang="zh-CN" altLang="en-US" sz="2200" smtClean="0">
                <a:solidFill>
                  <a:srgbClr val="3333CC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         数据类型和数据结构的关系：数据类型就是</a:t>
            </a:r>
            <a:r>
              <a:rPr lang="zh-CN" altLang="en-US" sz="22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已经实现了的数据结构。</a:t>
            </a:r>
            <a:endParaRPr lang="zh-CN" altLang="en-US" sz="2200" b="1" dirty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下箭头 13"/>
          <p:cNvSpPr/>
          <p:nvPr/>
        </p:nvSpPr>
        <p:spPr>
          <a:xfrm>
            <a:off x="3786182" y="4214818"/>
            <a:ext cx="214314" cy="500066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4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428596" y="1214422"/>
            <a:ext cx="8358246" cy="161480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抽象数据类型</a:t>
            </a:r>
            <a:r>
              <a:rPr lang="zh-CN" altLang="en-US" sz="2200" b="1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（</a:t>
            </a:r>
            <a:r>
              <a:rPr lang="en-US" altLang="zh-CN" sz="2200" b="1" dirty="0" err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ADT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）指</a:t>
            </a: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是从</a:t>
            </a:r>
            <a:r>
              <a:rPr lang="zh-CN" altLang="en-US" sz="2200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求解</a:t>
            </a:r>
            <a:r>
              <a:rPr lang="zh-CN" altLang="en-US" sz="2200" b="1" dirty="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问题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的数学模型中抽象</a:t>
            </a: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出来</a:t>
            </a:r>
            <a:r>
              <a:rPr lang="zh-CN" altLang="en-US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20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数据逻辑结构</a:t>
            </a:r>
            <a:r>
              <a:rPr lang="zh-CN" altLang="en-US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和</a:t>
            </a:r>
            <a:r>
              <a:rPr lang="zh-CN" altLang="en-US" sz="2200" b="1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运算</a:t>
            </a:r>
            <a:r>
              <a:rPr lang="zh-CN" altLang="en-US" sz="2200" b="1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（</a:t>
            </a:r>
            <a:r>
              <a:rPr lang="zh-CN" altLang="en-US" sz="22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抽象运算</a:t>
            </a:r>
            <a:r>
              <a:rPr lang="zh-CN" altLang="en-US" sz="2200" b="1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）</a:t>
            </a:r>
            <a:r>
              <a:rPr lang="zh-CN" altLang="en-US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，而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不考虑计算机</a:t>
            </a: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具体实现。 </a:t>
            </a:r>
            <a:r>
              <a:rPr lang="zh-CN" altLang="en-US" sz="2200" b="1" smtClean="0">
                <a:solidFill>
                  <a:srgbClr val="CC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    </a:t>
            </a:r>
            <a:endParaRPr lang="zh-CN" altLang="en-US" sz="22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500040"/>
            <a:ext cx="2928958" cy="70921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 2</a:t>
            </a:r>
            <a:r>
              <a:rPr lang="zh-CN" altLang="en-US" dirty="0" smtClean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、抽象数据类型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28728" y="3286124"/>
            <a:ext cx="6000792" cy="658981"/>
          </a:xfrm>
          <a:prstGeom prst="rect">
            <a:avLst/>
          </a:prstGeom>
          <a:scene3d>
            <a:camera prst="isometricOffAxis1Right"/>
            <a:lightRig rig="threePt" dir="t"/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44000" tIns="180000" rIns="144000" bIns="180000" rtlCol="0">
            <a:spAutoFit/>
          </a:bodyPr>
          <a:lstStyle/>
          <a:p>
            <a:r>
              <a:rPr lang="zh-CN" altLang="en-US" smtClean="0">
                <a:solidFill>
                  <a:srgbClr val="CC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抽象数据类型 </a:t>
            </a:r>
            <a:r>
              <a:rPr lang="en-US" altLang="zh-CN" smtClean="0">
                <a:solidFill>
                  <a:srgbClr val="CC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 </a:t>
            </a:r>
            <a:r>
              <a:rPr lang="zh-CN" altLang="en-US" smtClean="0">
                <a:solidFill>
                  <a:srgbClr val="CC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逻辑结构 ＋ 抽象运算</a:t>
            </a:r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左弧形箭头 6"/>
          <p:cNvSpPr/>
          <p:nvPr/>
        </p:nvSpPr>
        <p:spPr>
          <a:xfrm>
            <a:off x="1928794" y="2571744"/>
            <a:ext cx="428628" cy="1000132"/>
          </a:xfrm>
          <a:prstGeom prst="curv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428596" y="855647"/>
            <a:ext cx="8358246" cy="43694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200" dirty="0" smtClean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+mn-ea"/>
              </a:rPr>
              <a:t> </a:t>
            </a:r>
            <a:r>
              <a:rPr lang="zh-CN" altLang="en-US" sz="2200" dirty="0" smtClean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+mn-ea"/>
              </a:rPr>
              <a:t>抽象数据类型（</a:t>
            </a:r>
            <a:r>
              <a:rPr lang="en-US" altLang="zh-CN" sz="2200" dirty="0" smtClean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+mn-ea"/>
              </a:rPr>
              <a:t>ADT</a:t>
            </a:r>
            <a:r>
              <a:rPr lang="zh-CN" altLang="en-US" sz="2200" dirty="0" smtClean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+mn-ea"/>
              </a:rPr>
              <a:t>，Abstract Data Type）</a:t>
            </a:r>
            <a:endParaRPr sz="220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u"/>
            </a:pPr>
            <a:r>
              <a:rPr sz="22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数据类型</a:t>
            </a:r>
            <a:endParaRPr sz="220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 eaLnBrk="1" latinLnBrk="0" hangingPunct="1">
              <a:lnSpc>
                <a:spcPct val="100000"/>
              </a:lnSpc>
              <a:spcBef>
                <a:spcPts val="0"/>
              </a:spcBef>
            </a:pPr>
            <a:r>
              <a:rPr sz="1600">
                <a:solidFill>
                  <a:schemeClr val="tx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数据对象集</a:t>
            </a:r>
            <a:endParaRPr sz="1600">
              <a:solidFill>
                <a:schemeClr val="tx1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 eaLnBrk="1" latinLnBrk="0" hangingPunct="1">
              <a:lnSpc>
                <a:spcPct val="100000"/>
              </a:lnSpc>
              <a:spcBef>
                <a:spcPts val="0"/>
              </a:spcBef>
            </a:pPr>
            <a:r>
              <a:rPr sz="1600">
                <a:solidFill>
                  <a:schemeClr val="tx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数据集合相关联的操作集</a:t>
            </a:r>
            <a:endParaRPr sz="160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u"/>
            </a:pPr>
            <a:r>
              <a:rPr sz="22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抽象：描述数据类型的方法不依赖于具体实现</a:t>
            </a:r>
            <a:endParaRPr sz="220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 eaLnBrk="1" latinLnBrk="0" hangingPunct="1">
              <a:lnSpc>
                <a:spcPct val="100000"/>
              </a:lnSpc>
              <a:spcBef>
                <a:spcPts val="0"/>
              </a:spcBef>
            </a:pPr>
            <a:r>
              <a:rPr sz="1600">
                <a:solidFill>
                  <a:schemeClr val="tx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与存放数据的机器无关</a:t>
            </a:r>
            <a:endParaRPr sz="1600">
              <a:solidFill>
                <a:schemeClr val="tx1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 eaLnBrk="1" latinLnBrk="0" hangingPunct="1">
              <a:lnSpc>
                <a:spcPct val="100000"/>
              </a:lnSpc>
              <a:spcBef>
                <a:spcPts val="0"/>
              </a:spcBef>
            </a:pPr>
            <a:r>
              <a:rPr sz="1600">
                <a:solidFill>
                  <a:schemeClr val="tx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与数据存储的物理结构无关</a:t>
            </a:r>
            <a:endParaRPr sz="1600">
              <a:solidFill>
                <a:schemeClr val="tx1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 eaLnBrk="1" latinLnBrk="0" hangingPunct="1">
              <a:lnSpc>
                <a:spcPct val="100000"/>
              </a:lnSpc>
              <a:spcBef>
                <a:spcPts val="0"/>
              </a:spcBef>
            </a:pPr>
            <a:r>
              <a:rPr sz="1600">
                <a:solidFill>
                  <a:schemeClr val="tx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与实现操作的算法和编程语言均无关</a:t>
            </a:r>
            <a:endParaRPr sz="220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u"/>
            </a:pPr>
            <a:r>
              <a:rPr sz="22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只描述数据对象集和相关操作集“是什么”，并不涉及“如何做到”的问题</a:t>
            </a:r>
            <a:endParaRPr sz="220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2"/>
          <p:cNvSpPr txBox="1">
            <a:spLocks noChangeArrowheads="1"/>
          </p:cNvSpPr>
          <p:nvPr/>
        </p:nvSpPr>
        <p:spPr bwMode="auto">
          <a:xfrm>
            <a:off x="754065" y="2060576"/>
            <a:ext cx="7246959" cy="29069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44000" tIns="144000" rIns="144000" bIns="144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2000" b="1" dirty="0" err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ADT</a:t>
            </a: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Complex</a:t>
            </a: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endParaRPr lang="en-US" altLang="zh-CN" sz="2000" b="1" dirty="0">
              <a:solidFill>
                <a:srgbClr val="33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</a:t>
            </a:r>
            <a:endParaRPr lang="en-US" altLang="zh-CN" sz="2000" b="1" dirty="0">
              <a:solidFill>
                <a:srgbClr val="33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2000" b="1" dirty="0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数据对象：</a:t>
            </a:r>
            <a:endParaRPr lang="zh-CN" altLang="en-US" sz="2000" b="1" dirty="0">
              <a:solidFill>
                <a:srgbClr val="FF3399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</a:t>
            </a:r>
            <a:r>
              <a:rPr lang="en-US" altLang="zh-CN" sz="2000" b="1" i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D</a:t>
            </a:r>
            <a:r>
              <a:rPr lang="en-US" altLang="zh-CN" sz="20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={  </a:t>
            </a:r>
            <a:r>
              <a:rPr lang="en-US" altLang="zh-CN" sz="2000" b="1" i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e</a:t>
            </a:r>
            <a:r>
              <a:rPr lang="en-US" altLang="zh-CN" sz="2000" b="1" baseline="-25000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000" baseline="-25000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i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e</a:t>
            </a:r>
            <a:r>
              <a:rPr lang="en-US" altLang="zh-CN" sz="2000" b="1" baseline="-25000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2   </a:t>
            </a:r>
            <a:r>
              <a:rPr lang="en-US" altLang="zh-CN" sz="20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| </a:t>
            </a:r>
            <a:r>
              <a:rPr lang="en-US" altLang="zh-CN" sz="2000" b="1" i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e</a:t>
            </a:r>
            <a:r>
              <a:rPr lang="en-US" altLang="zh-CN" sz="2000" b="1" baseline="-25000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000" baseline="-25000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i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e</a:t>
            </a:r>
            <a:r>
              <a:rPr lang="en-US" altLang="zh-CN" sz="2000" b="1" baseline="-25000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均为</a:t>
            </a:r>
            <a:r>
              <a:rPr lang="zh-CN" altLang="en-US" sz="2000" b="1" dirty="0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实数 </a:t>
            </a:r>
            <a:r>
              <a:rPr lang="en-US" altLang="zh-CN" sz="2000" b="1" dirty="0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2000" b="1" dirty="0">
              <a:solidFill>
                <a:srgbClr val="33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2000" b="1" dirty="0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数据关系：</a:t>
            </a:r>
            <a:endParaRPr lang="zh-CN" altLang="en-US" sz="2000" b="1" dirty="0">
              <a:solidFill>
                <a:srgbClr val="FF3399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</a:t>
            </a:r>
            <a:r>
              <a:rPr lang="en-US" altLang="zh-CN" sz="2000" b="1" i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0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={&lt;</a:t>
            </a:r>
            <a:r>
              <a:rPr lang="en-US" altLang="zh-CN" sz="2000" b="1" i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e</a:t>
            </a:r>
            <a:r>
              <a:rPr lang="en-US" altLang="zh-CN" sz="2000" b="1" baseline="-25000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000" b="1" baseline="-25000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i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e</a:t>
            </a:r>
            <a:r>
              <a:rPr lang="en-US" altLang="zh-CN" sz="2000" b="1" baseline="-25000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&gt; |  </a:t>
            </a:r>
            <a:r>
              <a:rPr lang="en-US" altLang="zh-CN" sz="2000" b="1" i="1" dirty="0" err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e</a:t>
            </a:r>
            <a:r>
              <a:rPr lang="en-US" altLang="zh-CN" sz="2000" b="1" baseline="-25000" dirty="0" err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是复数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0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实部，</a:t>
            </a:r>
            <a:r>
              <a:rPr lang="en-US" altLang="zh-CN" sz="2000" b="1" i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e</a:t>
            </a:r>
            <a:r>
              <a:rPr lang="en-US" altLang="zh-CN" sz="2000" b="1" baseline="-25000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是复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数</a:t>
            </a:r>
            <a:r>
              <a:rPr lang="zh-CN" altLang="en-US" sz="20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000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虚部</a:t>
            </a:r>
            <a:r>
              <a:rPr lang="zh-CN" altLang="en-US" sz="20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2000" b="1" dirty="0">
              <a:solidFill>
                <a:srgbClr val="33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76804" name="Text Box 4"/>
          <p:cNvSpPr txBox="1">
            <a:spLocks noChangeArrowheads="1"/>
          </p:cNvSpPr>
          <p:nvPr/>
        </p:nvSpPr>
        <p:spPr bwMode="auto">
          <a:xfrm>
            <a:off x="714348" y="1357298"/>
            <a:ext cx="5572164" cy="430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一个复数的形式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en-US" altLang="zh-CN" sz="2200" b="1" i="1" dirty="0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e</a:t>
            </a:r>
            <a:r>
              <a:rPr lang="en-US" altLang="zh-CN" sz="2200" b="1" baseline="-25000" dirty="0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200" b="1" dirty="0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</a:t>
            </a:r>
            <a:r>
              <a:rPr lang="en-US" altLang="zh-CN" sz="2200" b="1" i="1" dirty="0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e</a:t>
            </a:r>
            <a:r>
              <a:rPr lang="en-US" altLang="zh-CN" sz="2200" b="1" baseline="-25000" dirty="0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200" b="1" i="1" dirty="0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或</a:t>
            </a:r>
            <a:r>
              <a:rPr lang="zh-CN" altLang="en-US" sz="2200" b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（</a:t>
            </a:r>
            <a:r>
              <a:rPr lang="en-US" altLang="zh-CN" sz="2200" b="1" i="1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e</a:t>
            </a:r>
            <a:r>
              <a:rPr lang="en-US" altLang="zh-CN" sz="2200" b="1" baseline="-25000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200" b="1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i="1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e</a:t>
            </a:r>
            <a:r>
              <a:rPr lang="en-US" altLang="zh-CN" sz="2200" b="1" baseline="-25000" smtClean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zh-CN" altLang="en-US" sz="2200" b="1" dirty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）</a:t>
            </a:r>
            <a:endParaRPr lang="zh-CN" altLang="en-US" sz="2200" b="1" dirty="0">
              <a:solidFill>
                <a:srgbClr val="FF3399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76805" name="Text Box 5"/>
          <p:cNvSpPr txBox="1">
            <a:spLocks noChangeArrowheads="1"/>
          </p:cNvSpPr>
          <p:nvPr/>
        </p:nvSpPr>
        <p:spPr bwMode="auto">
          <a:xfrm>
            <a:off x="714348" y="642918"/>
            <a:ext cx="6286544" cy="43088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00000"/>
              </a:lnSpc>
            </a:pPr>
            <a:r>
              <a:rPr lang="zh-CN" altLang="en-US" sz="2200" b="1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例如</a:t>
            </a:r>
            <a:r>
              <a:rPr lang="zh-CN" altLang="en-US" sz="220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，定义复数抽象数据类型</a:t>
            </a:r>
            <a:r>
              <a:rPr lang="en-US" altLang="zh-CN" sz="2200" smtClean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Complex</a:t>
            </a:r>
            <a:endParaRPr lang="zh-CN" altLang="en-US" sz="22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026"/>
          <p:cNvSpPr txBox="1">
            <a:spLocks noChangeArrowheads="1"/>
          </p:cNvSpPr>
          <p:nvPr/>
        </p:nvSpPr>
        <p:spPr bwMode="auto">
          <a:xfrm>
            <a:off x="928662" y="918220"/>
            <a:ext cx="6286544" cy="4549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44000" tIns="144000" rIns="144000" bIns="144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smtClean="0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基本运算：</a:t>
            </a:r>
            <a:endParaRPr lang="zh-CN" altLang="en-US" sz="2000" b="1" dirty="0">
              <a:solidFill>
                <a:srgbClr val="FF3399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ElementType </a:t>
            </a:r>
            <a:r>
              <a:rPr lang="en-US" altLang="zh-CN" sz="1800" b="1" dirty="0" err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AssignComplex</a:t>
            </a:r>
            <a:r>
              <a:rPr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(&amp;</a:t>
            </a:r>
            <a:r>
              <a:rPr lang="en-US" altLang="zh-CN" sz="18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z</a:t>
            </a:r>
            <a:r>
              <a:rPr lang="zh-CN" altLang="en-US" sz="18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v1</a:t>
            </a:r>
            <a:r>
              <a:rPr lang="zh-CN" altLang="en-US" sz="18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v2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构造复数</a:t>
            </a: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Z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1800" b="1" dirty="0">
              <a:solidFill>
                <a:srgbClr val="00B05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ElementType </a:t>
            </a:r>
            <a:r>
              <a:rPr lang="en-US" altLang="zh-CN" sz="1800" b="1" dirty="0" err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DestroyComplex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(&amp;z)</a:t>
            </a:r>
            <a:r>
              <a: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复数</a:t>
            </a: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z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被销毁</a:t>
            </a:r>
            <a:r>
              <a: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。 </a:t>
            </a:r>
            <a:endParaRPr lang="zh-CN" altLang="en-US" sz="1800" b="1" dirty="0">
              <a:solidFill>
                <a:srgbClr val="33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ElementType </a:t>
            </a:r>
            <a:r>
              <a:rPr lang="en-US" altLang="zh-CN" sz="18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GetReal(z</a:t>
            </a:r>
            <a:r>
              <a:rPr lang="zh-CN" altLang="en-US" sz="18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&amp;</a:t>
            </a:r>
            <a:r>
              <a:rPr lang="en-US" altLang="zh-CN" sz="1800" b="1" dirty="0" err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real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返回复数</a:t>
            </a: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z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的实部值。</a:t>
            </a:r>
            <a:endParaRPr lang="zh-CN" altLang="en-US" sz="1800" b="1" dirty="0">
              <a:solidFill>
                <a:srgbClr val="00B05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ElementType </a:t>
            </a:r>
            <a:r>
              <a:rPr lang="en-US" altLang="zh-CN" sz="18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GetImag(z</a:t>
            </a:r>
            <a:r>
              <a:rPr lang="zh-CN" altLang="en-US" sz="18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&amp;</a:t>
            </a:r>
            <a:r>
              <a:rPr lang="en-US" altLang="zh-CN" sz="1800" b="1" dirty="0" err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Imag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返回复数</a:t>
            </a: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z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的虚部值</a:t>
            </a:r>
            <a:r>
              <a: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1800" b="1" dirty="0">
              <a:solidFill>
                <a:srgbClr val="33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ElementType </a:t>
            </a:r>
            <a:r>
              <a:rPr lang="en-US" altLang="zh-CN" sz="18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Add(z1</a:t>
            </a:r>
            <a:r>
              <a:rPr lang="zh-CN" altLang="en-US" sz="18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z2</a:t>
            </a:r>
            <a:r>
              <a:rPr lang="zh-CN" altLang="en-US" sz="18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b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&amp;</a:t>
            </a:r>
            <a:r>
              <a:rPr lang="en-US" altLang="zh-CN" sz="1800" b="1" dirty="0" err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sum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返回两个复数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z1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、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z2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的和。</a:t>
            </a:r>
            <a:endParaRPr lang="zh-CN" altLang="en-US" sz="1800" b="1" dirty="0">
              <a:solidFill>
                <a:srgbClr val="00B05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 </a:t>
            </a:r>
            <a:r>
              <a:rPr lang="en-US" altLang="zh-CN" sz="2000" b="1" dirty="0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err="1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ADT</a:t>
            </a:r>
            <a:r>
              <a:rPr lang="en-US" altLang="zh-CN" sz="2000" b="1" dirty="0" smtClean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Complex</a:t>
            </a:r>
            <a:endParaRPr lang="en-US" altLang="zh-CN" sz="2000" b="1" dirty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" name="右大括号 4"/>
          <p:cNvSpPr/>
          <p:nvPr/>
        </p:nvSpPr>
        <p:spPr>
          <a:xfrm>
            <a:off x="7286644" y="1656391"/>
            <a:ext cx="214314" cy="2667019"/>
          </a:xfrm>
          <a:prstGeom prst="rightBrace">
            <a:avLst/>
          </a:prstGeom>
          <a:ln w="22225">
            <a:solidFill>
              <a:schemeClr val="accent5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98699" y="1942143"/>
            <a:ext cx="430887" cy="20002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运算功能描述</a:t>
            </a:r>
            <a:endParaRPr lang="zh-CN" altLang="en-US" sz="2000" dirty="0" smtClean="0">
              <a:solidFill>
                <a:srgbClr val="FF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5918" y="428604"/>
            <a:ext cx="1643074" cy="731684"/>
          </a:xfrm>
          <a:prstGeom prst="rect">
            <a:avLst/>
          </a:prstGeom>
          <a:scene3d>
            <a:camera prst="isometricOffAxis1Right"/>
            <a:lightRig rig="threePt" dir="t"/>
          </a:scene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tIns="252000" bIns="180000" rtlCol="0">
            <a:spAutoFit/>
          </a:bodyPr>
          <a:lstStyle/>
          <a:p>
            <a:r>
              <a:rPr lang="en-US" altLang="zh-CN" dirty="0" smtClean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Complex</a:t>
            </a:r>
            <a:endParaRPr lang="en-US" altLang="zh-CN" dirty="0" smtClean="0">
              <a:solidFill>
                <a:srgbClr val="00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" name="下箭头 2"/>
          <p:cNvSpPr/>
          <p:nvPr/>
        </p:nvSpPr>
        <p:spPr>
          <a:xfrm>
            <a:off x="2500298" y="1357298"/>
            <a:ext cx="285752" cy="357190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http://img1.mydrivers.com/img/20140831/49fd56108a3e410db2307a0676bd584c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928662" y="1857364"/>
            <a:ext cx="3254857" cy="264320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643306" y="3000372"/>
            <a:ext cx="3071834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smtClean="0">
                <a:ea typeface="楷体" panose="02010609060101010101" pitchFamily="49" charset="-122"/>
                <a:cs typeface="Times New Roman" panose="02020603050405020304" pitchFamily="18" charset="0"/>
              </a:rPr>
              <a:t>编程实现</a:t>
            </a:r>
            <a:r>
              <a:rPr lang="zh-CN" altLang="en-US" sz="2200" dirty="0" smtClean="0">
                <a:ea typeface="楷体" panose="02010609060101010101" pitchFamily="49" charset="-122"/>
                <a:cs typeface="Times New Roman" panose="02020603050405020304" pitchFamily="18" charset="0"/>
              </a:rPr>
              <a:t>该数据结构</a:t>
            </a:r>
            <a:endParaRPr lang="zh-CN" alt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3643306" y="636932"/>
            <a:ext cx="928694" cy="367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200" smtClean="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ADT</a:t>
            </a:r>
            <a:endParaRPr lang="zh-CN" altLang="en-US" sz="2200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71472" y="4143380"/>
            <a:ext cx="7572428" cy="1341698"/>
            <a:chOff x="571472" y="4143380"/>
            <a:chExt cx="7572428" cy="134169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左弧形箭头 7"/>
            <p:cNvSpPr/>
            <p:nvPr/>
          </p:nvSpPr>
          <p:spPr>
            <a:xfrm>
              <a:off x="571472" y="4143380"/>
              <a:ext cx="357190" cy="857256"/>
            </a:xfrm>
            <a:prstGeom prst="curvedRight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00100" y="4572008"/>
              <a:ext cx="7143800" cy="91307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>
                <a:lnSpc>
                  <a:spcPts val="3200"/>
                </a:lnSpc>
              </a:pPr>
              <a:r>
                <a:rPr lang="zh-CN" altLang="en-US" sz="2200" smtClean="0">
                  <a:solidFill>
                    <a:srgbClr val="0033CC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抽象数据类型实质上就是对一个求解问题的形式化描述</a:t>
              </a:r>
              <a:r>
                <a:rPr lang="zh-CN" altLang="en-US" sz="2200" smtClean="0">
                  <a:solidFill>
                    <a:srgbClr val="3333CC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（与计算机无关），程序员可以在理解基础上实现它。</a:t>
              </a:r>
              <a:endParaRPr lang="zh-CN" altLang="en-US" sz="22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0"/>
          <p:cNvGrpSpPr/>
          <p:nvPr/>
        </p:nvGrpSpPr>
        <p:grpSpPr bwMode="auto">
          <a:xfrm>
            <a:off x="115858" y="3741758"/>
            <a:ext cx="8742363" cy="479426"/>
            <a:chOff x="113" y="2276"/>
            <a:chExt cx="5507" cy="302"/>
          </a:xfrm>
        </p:grpSpPr>
        <p:sp>
          <p:nvSpPr>
            <p:cNvPr id="227368" name="Text Box 40"/>
            <p:cNvSpPr txBox="1">
              <a:spLocks noChangeArrowheads="1"/>
            </p:cNvSpPr>
            <p:nvPr/>
          </p:nvSpPr>
          <p:spPr bwMode="auto">
            <a:xfrm>
              <a:off x="4483" y="2325"/>
              <a:ext cx="1137" cy="25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tIns="108000">
              <a:spAutoFit/>
            </a:bodyPr>
            <a:lstStyle/>
            <a:p>
              <a:pPr eaLnBrk="1" hangingPunct="1">
                <a:spcBef>
                  <a:spcPct val="50000"/>
                </a:spcBef>
                <a:buNone/>
              </a:pPr>
              <a:r>
                <a:rPr lang="en-US" altLang="zh-CN" sz="2000" b="1" smtClean="0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  <a:sym typeface="Wingdings" panose="05000000000000000000"/>
                </a:rPr>
                <a:t></a:t>
              </a:r>
              <a:r>
                <a:rPr lang="en-US" altLang="zh-CN" sz="2000" b="1" smtClean="0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</a:t>
              </a:r>
              <a:r>
                <a:rPr lang="zh-CN" altLang="en-US" sz="2000" b="1" smtClean="0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算法</a:t>
              </a:r>
              <a:r>
                <a:rPr lang="zh-CN" altLang="en-US" sz="2000" b="1" dirty="0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设计</a:t>
              </a:r>
              <a:endParaRPr lang="zh-CN" altLang="en-US" sz="20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76" name="Rectangle 48"/>
            <p:cNvSpPr>
              <a:spLocks noChangeArrowheads="1"/>
            </p:cNvSpPr>
            <p:nvPr/>
          </p:nvSpPr>
          <p:spPr bwMode="auto">
            <a:xfrm>
              <a:off x="113" y="2276"/>
              <a:ext cx="3629" cy="29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rgbClr val="A50021"/>
              </a:solidFill>
              <a:prstDash val="sysDot"/>
              <a:miter lim="800000"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77" name="Line 49"/>
            <p:cNvSpPr>
              <a:spLocks noChangeShapeType="1"/>
            </p:cNvSpPr>
            <p:nvPr/>
          </p:nvSpPr>
          <p:spPr bwMode="auto">
            <a:xfrm>
              <a:off x="3742" y="2478"/>
              <a:ext cx="726" cy="0"/>
            </a:xfrm>
            <a:prstGeom prst="line">
              <a:avLst/>
            </a:prstGeom>
            <a:ln w="28575">
              <a:tailEnd type="triangl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Group 47"/>
          <p:cNvGrpSpPr/>
          <p:nvPr/>
        </p:nvGrpSpPr>
        <p:grpSpPr bwMode="auto">
          <a:xfrm>
            <a:off x="547658" y="2498744"/>
            <a:ext cx="8353425" cy="647701"/>
            <a:chOff x="385" y="1493"/>
            <a:chExt cx="5262" cy="408"/>
          </a:xfrm>
        </p:grpSpPr>
        <p:sp>
          <p:nvSpPr>
            <p:cNvPr id="227367" name="Text Box 39"/>
            <p:cNvSpPr txBox="1">
              <a:spLocks noChangeArrowheads="1"/>
            </p:cNvSpPr>
            <p:nvPr/>
          </p:nvSpPr>
          <p:spPr bwMode="auto">
            <a:xfrm>
              <a:off x="4513" y="1493"/>
              <a:ext cx="1134" cy="40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tIns="108000">
              <a:spAutoFit/>
            </a:bodyPr>
            <a:lstStyle/>
            <a:p>
              <a:pPr eaLnBrk="1" hangingPunct="1">
                <a:spcBef>
                  <a:spcPct val="50000"/>
                </a:spcBef>
                <a:buNone/>
              </a:pPr>
              <a:r>
                <a:rPr lang="en-US" altLang="zh-CN" sz="2000" b="1" smtClean="0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  <a:sym typeface="Wingdings" panose="05000000000000000000"/>
                </a:rPr>
                <a:t></a:t>
              </a:r>
              <a:r>
                <a:rPr lang="en-US" altLang="zh-CN" sz="2000" b="1" smtClean="0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</a:t>
              </a:r>
              <a:r>
                <a:rPr lang="zh-CN" altLang="en-US" sz="2000" b="1" smtClean="0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设计</a:t>
              </a:r>
              <a:r>
                <a:rPr lang="zh-CN" altLang="en-US" sz="2000" b="1" dirty="0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存储结构</a:t>
              </a:r>
              <a:endParaRPr lang="zh-CN" altLang="en-US" sz="20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73" name="Rectangle 45"/>
            <p:cNvSpPr>
              <a:spLocks noChangeArrowheads="1"/>
            </p:cNvSpPr>
            <p:nvPr/>
          </p:nvSpPr>
          <p:spPr bwMode="auto">
            <a:xfrm>
              <a:off x="385" y="1522"/>
              <a:ext cx="3629" cy="30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rgbClr val="A50021"/>
              </a:solidFill>
              <a:prstDash val="sysDot"/>
              <a:miter lim="800000"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74" name="Line 46"/>
            <p:cNvSpPr>
              <a:spLocks noChangeShapeType="1"/>
            </p:cNvSpPr>
            <p:nvPr/>
          </p:nvSpPr>
          <p:spPr bwMode="auto">
            <a:xfrm>
              <a:off x="4014" y="1706"/>
              <a:ext cx="499" cy="0"/>
            </a:xfrm>
            <a:prstGeom prst="line">
              <a:avLst/>
            </a:prstGeom>
            <a:ln w="28575">
              <a:tailEnd type="triangl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4" name="Group 44"/>
          <p:cNvGrpSpPr/>
          <p:nvPr/>
        </p:nvGrpSpPr>
        <p:grpSpPr bwMode="auto">
          <a:xfrm>
            <a:off x="260319" y="1109680"/>
            <a:ext cx="8696325" cy="417513"/>
            <a:chOff x="204" y="618"/>
            <a:chExt cx="5478" cy="263"/>
          </a:xfrm>
        </p:grpSpPr>
        <p:sp>
          <p:nvSpPr>
            <p:cNvPr id="227366" name="Text Box 38"/>
            <p:cNvSpPr txBox="1">
              <a:spLocks noChangeArrowheads="1"/>
            </p:cNvSpPr>
            <p:nvPr/>
          </p:nvSpPr>
          <p:spPr bwMode="auto">
            <a:xfrm>
              <a:off x="4534" y="628"/>
              <a:ext cx="1148" cy="25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tIns="108000">
              <a:spAutoFit/>
            </a:bodyPr>
            <a:lstStyle/>
            <a:p>
              <a:pPr eaLnBrk="1" hangingPunct="1">
                <a:spcBef>
                  <a:spcPct val="50000"/>
                </a:spcBef>
                <a:buNone/>
              </a:pPr>
              <a:r>
                <a:rPr lang="en-US" altLang="zh-CN" sz="2000" b="1" smtClean="0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  <a:sym typeface="Wingdings" panose="05000000000000000000"/>
                </a:rPr>
                <a:t></a:t>
              </a:r>
              <a:r>
                <a:rPr lang="en-US" altLang="zh-CN" sz="2000" b="1" smtClean="0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</a:t>
              </a:r>
              <a:r>
                <a:rPr lang="zh-CN" altLang="en-US" sz="2000" b="1" smtClean="0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问题描述</a:t>
              </a:r>
              <a:endParaRPr lang="zh-CN" altLang="en-US" sz="20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70" name="Rectangle 42"/>
            <p:cNvSpPr>
              <a:spLocks noChangeArrowheads="1"/>
            </p:cNvSpPr>
            <p:nvPr/>
          </p:nvSpPr>
          <p:spPr bwMode="auto">
            <a:xfrm>
              <a:off x="204" y="618"/>
              <a:ext cx="3981" cy="26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tIns="108000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71" name="Line 43"/>
            <p:cNvSpPr>
              <a:spLocks noChangeShapeType="1"/>
            </p:cNvSpPr>
            <p:nvPr/>
          </p:nvSpPr>
          <p:spPr bwMode="auto">
            <a:xfrm>
              <a:off x="4195" y="754"/>
              <a:ext cx="318" cy="0"/>
            </a:xfrm>
            <a:prstGeom prst="line">
              <a:avLst/>
            </a:prstGeom>
            <a:ln w="28575">
              <a:tailEnd type="triangl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227332" name="Text Box 4"/>
          <p:cNvSpPr txBox="1">
            <a:spLocks noChangeArrowheads="1"/>
          </p:cNvSpPr>
          <p:nvPr/>
        </p:nvSpPr>
        <p:spPr bwMode="auto">
          <a:xfrm>
            <a:off x="477806" y="1155714"/>
            <a:ext cx="5959488" cy="3385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  <a:buNone/>
            </a:pPr>
            <a:r>
              <a:rPr lang="en-US" altLang="zh-CN" sz="2000" b="1" dirty="0" err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ADT</a:t>
            </a: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＝  逻辑结构＋抽象运算（功能描述）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5" name="Group 55"/>
          <p:cNvGrpSpPr/>
          <p:nvPr/>
        </p:nvGrpSpPr>
        <p:grpSpPr bwMode="auto">
          <a:xfrm>
            <a:off x="620683" y="1757379"/>
            <a:ext cx="4384675" cy="1271588"/>
            <a:chOff x="431" y="1405"/>
            <a:chExt cx="2762" cy="801"/>
          </a:xfrm>
        </p:grpSpPr>
        <p:grpSp>
          <p:nvGrpSpPr>
            <p:cNvPr id="6" name="Group 31"/>
            <p:cNvGrpSpPr/>
            <p:nvPr/>
          </p:nvGrpSpPr>
          <p:grpSpPr bwMode="auto">
            <a:xfrm>
              <a:off x="1475" y="1405"/>
              <a:ext cx="1089" cy="363"/>
              <a:chOff x="1565" y="1026"/>
              <a:chExt cx="1089" cy="363"/>
            </a:xfrm>
          </p:grpSpPr>
          <p:sp>
            <p:nvSpPr>
              <p:cNvPr id="227333" name="AutoShape 5"/>
              <p:cNvSpPr>
                <a:spLocks noChangeArrowheads="1"/>
              </p:cNvSpPr>
              <p:nvPr/>
            </p:nvSpPr>
            <p:spPr bwMode="auto">
              <a:xfrm>
                <a:off x="1565" y="1026"/>
                <a:ext cx="227" cy="363"/>
              </a:xfrm>
              <a:prstGeom prst="downArrow">
                <a:avLst>
                  <a:gd name="adj1" fmla="val 50000"/>
                  <a:gd name="adj2" fmla="val 39978"/>
                </a:avLst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27334" name="Text Box 6"/>
              <p:cNvSpPr txBox="1">
                <a:spLocks noChangeArrowheads="1"/>
              </p:cNvSpPr>
              <p:nvPr/>
            </p:nvSpPr>
            <p:spPr bwMode="auto">
              <a:xfrm>
                <a:off x="1883" y="1071"/>
                <a:ext cx="771" cy="22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  <a:buNone/>
                </a:pPr>
                <a:r>
                  <a:rPr lang="zh-CN" altLang="en-US" sz="2200" dirty="0">
                    <a:solidFill>
                      <a:srgbClr val="FF00FF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Consolas" panose="020B0609020204030204" pitchFamily="49" charset="0"/>
                  </a:rPr>
                  <a:t>映射</a:t>
                </a:r>
                <a:endParaRPr lang="zh-CN" altLang="en-US" sz="2200" dirty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7" name="Group 32"/>
            <p:cNvGrpSpPr/>
            <p:nvPr/>
          </p:nvGrpSpPr>
          <p:grpSpPr bwMode="auto">
            <a:xfrm>
              <a:off x="431" y="1944"/>
              <a:ext cx="2762" cy="262"/>
              <a:chOff x="521" y="1565"/>
              <a:chExt cx="2762" cy="262"/>
            </a:xfrm>
          </p:grpSpPr>
          <p:sp>
            <p:nvSpPr>
              <p:cNvPr id="227335" name="Text Box 7"/>
              <p:cNvSpPr txBox="1">
                <a:spLocks noChangeArrowheads="1"/>
              </p:cNvSpPr>
              <p:nvPr/>
            </p:nvSpPr>
            <p:spPr bwMode="auto">
              <a:xfrm>
                <a:off x="521" y="1570"/>
                <a:ext cx="998" cy="21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  <a:buNone/>
                </a:pPr>
                <a:r>
                  <a:rPr lang="zh-CN" altLang="en-US" sz="2000" b="1" dirty="0">
                    <a:solidFill>
                      <a:srgbClr val="3333CC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Consolas" panose="020B0609020204030204" pitchFamily="49" charset="0"/>
                  </a:rPr>
                  <a:t>存储结构</a:t>
                </a:r>
                <a:r>
                  <a:rPr lang="en-US" altLang="zh-CN" sz="2000" b="1" baseline="-25000" dirty="0">
                    <a:solidFill>
                      <a:srgbClr val="3333CC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Consolas" panose="020B0609020204030204" pitchFamily="49" charset="0"/>
                  </a:rPr>
                  <a:t>1</a:t>
                </a:r>
                <a:endParaRPr lang="en-US" altLang="zh-CN" sz="2000" b="1" baseline="-25000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27336" name="Text Box 8"/>
              <p:cNvSpPr txBox="1">
                <a:spLocks noChangeArrowheads="1"/>
              </p:cNvSpPr>
              <p:nvPr/>
            </p:nvSpPr>
            <p:spPr bwMode="auto">
              <a:xfrm>
                <a:off x="2285" y="1565"/>
                <a:ext cx="998" cy="21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  <a:buNone/>
                </a:pPr>
                <a:r>
                  <a:rPr lang="zh-CN" altLang="en-US" sz="2000" b="1" dirty="0">
                    <a:solidFill>
                      <a:srgbClr val="3333CC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Consolas" panose="020B0609020204030204" pitchFamily="49" charset="0"/>
                  </a:rPr>
                  <a:t>存储结构</a:t>
                </a:r>
                <a:r>
                  <a:rPr lang="en-US" altLang="zh-CN" sz="2000" b="1" i="1" baseline="-25000" dirty="0">
                    <a:solidFill>
                      <a:srgbClr val="3333CC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Consolas" panose="020B0609020204030204" pitchFamily="49" charset="0"/>
                  </a:rPr>
                  <a:t>n</a:t>
                </a:r>
                <a:endParaRPr lang="en-US" altLang="zh-CN" sz="2000" b="1" i="1" baseline="-25000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27337" name="Text Box 9"/>
              <p:cNvSpPr txBox="1">
                <a:spLocks noChangeArrowheads="1"/>
              </p:cNvSpPr>
              <p:nvPr/>
            </p:nvSpPr>
            <p:spPr bwMode="auto">
              <a:xfrm>
                <a:off x="1610" y="1583"/>
                <a:ext cx="499" cy="24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  <a:buNone/>
                </a:pPr>
                <a:r>
                  <a:rPr lang="en-US" altLang="zh-CN" dirty="0">
                    <a:solidFill>
                      <a:srgbClr val="0033CC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Consolas" panose="020B0609020204030204" pitchFamily="49" charset="0"/>
                  </a:rPr>
                  <a:t>…</a:t>
                </a:r>
                <a:endParaRPr lang="en-US" altLang="zh-CN" dirty="0">
                  <a:solidFill>
                    <a:srgbClr val="00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Group 36"/>
          <p:cNvGrpSpPr/>
          <p:nvPr/>
        </p:nvGrpSpPr>
        <p:grpSpPr bwMode="auto">
          <a:xfrm>
            <a:off x="71406" y="1674828"/>
            <a:ext cx="6742112" cy="2481262"/>
            <a:chOff x="204" y="983"/>
            <a:chExt cx="4247" cy="1563"/>
          </a:xfrm>
        </p:grpSpPr>
        <p:sp>
          <p:nvSpPr>
            <p:cNvPr id="227338" name="Text Box 10"/>
            <p:cNvSpPr txBox="1">
              <a:spLocks noChangeArrowheads="1"/>
            </p:cNvSpPr>
            <p:nvPr/>
          </p:nvSpPr>
          <p:spPr bwMode="auto">
            <a:xfrm>
              <a:off x="204" y="2296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None/>
              </a:pPr>
              <a:r>
                <a:rPr lang="zh-CN" altLang="en-US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算法</a:t>
              </a:r>
              <a:r>
                <a:rPr lang="en-US" altLang="zh-CN" sz="2000" b="1" baseline="-25000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11</a:t>
              </a:r>
              <a:endParaRPr lang="en-US" altLang="zh-CN" sz="2000" b="1" baseline="-25000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39" name="Text Box 11"/>
            <p:cNvSpPr txBox="1">
              <a:spLocks noChangeArrowheads="1"/>
            </p:cNvSpPr>
            <p:nvPr/>
          </p:nvSpPr>
          <p:spPr bwMode="auto">
            <a:xfrm>
              <a:off x="839" y="2280"/>
              <a:ext cx="499" cy="2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None/>
              </a:pPr>
              <a:r>
                <a:rPr lang="en-US" altLang="zh-CN" dirty="0">
                  <a:solidFill>
                    <a:srgbClr val="00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…</a:t>
              </a:r>
              <a:endParaRPr lang="en-US" altLang="zh-CN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40" name="Text Box 12"/>
            <p:cNvSpPr txBox="1">
              <a:spLocks noChangeArrowheads="1"/>
            </p:cNvSpPr>
            <p:nvPr/>
          </p:nvSpPr>
          <p:spPr bwMode="auto">
            <a:xfrm>
              <a:off x="1156" y="2296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None/>
              </a:pPr>
              <a:r>
                <a:rPr lang="zh-CN" altLang="en-US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算法</a:t>
              </a:r>
              <a:r>
                <a:rPr lang="en-US" altLang="zh-CN" sz="2000" b="1" baseline="-25000" dirty="0" err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1</a:t>
              </a:r>
              <a:r>
                <a:rPr lang="en-US" altLang="zh-CN" sz="2000" b="1" i="1" baseline="-25000" dirty="0" err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m</a:t>
              </a:r>
              <a:endParaRPr lang="en-US" altLang="zh-CN" sz="2000" b="1" i="1" baseline="-25000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41" name="Line 13"/>
            <p:cNvSpPr>
              <a:spLocks noChangeShapeType="1"/>
            </p:cNvSpPr>
            <p:nvPr/>
          </p:nvSpPr>
          <p:spPr bwMode="auto">
            <a:xfrm flipH="1">
              <a:off x="521" y="1866"/>
              <a:ext cx="318" cy="454"/>
            </a:xfrm>
            <a:prstGeom prst="line">
              <a:avLst/>
            </a:prstGeom>
            <a:noFill/>
            <a:ln w="28575">
              <a:solidFill>
                <a:srgbClr val="808000"/>
              </a:solidFill>
              <a:rou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42" name="Line 14"/>
            <p:cNvSpPr>
              <a:spLocks noChangeShapeType="1"/>
            </p:cNvSpPr>
            <p:nvPr/>
          </p:nvSpPr>
          <p:spPr bwMode="auto">
            <a:xfrm>
              <a:off x="1020" y="1877"/>
              <a:ext cx="0" cy="408"/>
            </a:xfrm>
            <a:prstGeom prst="line">
              <a:avLst/>
            </a:prstGeom>
            <a:noFill/>
            <a:ln w="28575">
              <a:solidFill>
                <a:srgbClr val="808000"/>
              </a:solidFill>
              <a:rou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43" name="Freeform 15"/>
            <p:cNvSpPr/>
            <p:nvPr/>
          </p:nvSpPr>
          <p:spPr bwMode="auto">
            <a:xfrm>
              <a:off x="1200" y="1880"/>
              <a:ext cx="240" cy="4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0" y="424"/>
                </a:cxn>
              </a:cxnLst>
              <a:rect l="0" t="0" r="r" b="b"/>
              <a:pathLst>
                <a:path w="240" h="424">
                  <a:moveTo>
                    <a:pt x="0" y="0"/>
                  </a:moveTo>
                  <a:lnTo>
                    <a:pt x="240" y="424"/>
                  </a:lnTo>
                </a:path>
              </a:pathLst>
            </a:custGeom>
            <a:noFill/>
            <a:ln w="28575" cap="flat" cmpd="sng">
              <a:solidFill>
                <a:srgbClr val="808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44" name="Text Box 16"/>
            <p:cNvSpPr txBox="1">
              <a:spLocks noChangeArrowheads="1"/>
            </p:cNvSpPr>
            <p:nvPr/>
          </p:nvSpPr>
          <p:spPr bwMode="auto">
            <a:xfrm>
              <a:off x="1928" y="2318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None/>
              </a:pPr>
              <a:r>
                <a:rPr lang="zh-CN" altLang="en-US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算法</a:t>
              </a:r>
              <a:r>
                <a:rPr lang="en-US" altLang="zh-CN" sz="2000" b="1" i="1" baseline="-25000" dirty="0" err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 b="1" baseline="-25000" dirty="0" err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1</a:t>
              </a:r>
              <a:endParaRPr lang="en-US" altLang="zh-CN" sz="2000" b="1" baseline="-25000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45" name="Text Box 17"/>
            <p:cNvSpPr txBox="1">
              <a:spLocks noChangeArrowheads="1"/>
            </p:cNvSpPr>
            <p:nvPr/>
          </p:nvSpPr>
          <p:spPr bwMode="auto">
            <a:xfrm>
              <a:off x="2590" y="2302"/>
              <a:ext cx="499" cy="2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None/>
              </a:pPr>
              <a:r>
                <a:rPr lang="en-US" altLang="zh-CN" dirty="0">
                  <a:solidFill>
                    <a:srgbClr val="00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…</a:t>
              </a:r>
              <a:endParaRPr lang="en-US" altLang="zh-CN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46" name="Text Box 18"/>
            <p:cNvSpPr txBox="1">
              <a:spLocks noChangeArrowheads="1"/>
            </p:cNvSpPr>
            <p:nvPr/>
          </p:nvSpPr>
          <p:spPr bwMode="auto">
            <a:xfrm>
              <a:off x="2880" y="2318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None/>
              </a:pPr>
              <a:r>
                <a:rPr lang="zh-CN" altLang="en-US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算法</a:t>
              </a:r>
              <a:r>
                <a:rPr lang="en-US" altLang="zh-CN" sz="2000" b="1" i="1" baseline="-25000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nm</a:t>
              </a:r>
              <a:endParaRPr lang="en-US" altLang="zh-CN" sz="2000" b="1" i="1" baseline="-25000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47" name="Line 19"/>
            <p:cNvSpPr>
              <a:spLocks noChangeShapeType="1"/>
            </p:cNvSpPr>
            <p:nvPr/>
          </p:nvSpPr>
          <p:spPr bwMode="auto">
            <a:xfrm flipH="1">
              <a:off x="2245" y="1888"/>
              <a:ext cx="318" cy="454"/>
            </a:xfrm>
            <a:prstGeom prst="line">
              <a:avLst/>
            </a:prstGeom>
            <a:noFill/>
            <a:ln w="28575">
              <a:solidFill>
                <a:srgbClr val="808000"/>
              </a:solidFill>
              <a:rou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48" name="Line 20"/>
            <p:cNvSpPr>
              <a:spLocks noChangeShapeType="1"/>
            </p:cNvSpPr>
            <p:nvPr/>
          </p:nvSpPr>
          <p:spPr bwMode="auto">
            <a:xfrm>
              <a:off x="2744" y="1899"/>
              <a:ext cx="0" cy="408"/>
            </a:xfrm>
            <a:prstGeom prst="line">
              <a:avLst/>
            </a:prstGeom>
            <a:noFill/>
            <a:ln w="28575">
              <a:solidFill>
                <a:srgbClr val="808000"/>
              </a:solidFill>
              <a:rou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49" name="Freeform 21"/>
            <p:cNvSpPr/>
            <p:nvPr/>
          </p:nvSpPr>
          <p:spPr bwMode="auto">
            <a:xfrm>
              <a:off x="2924" y="1902"/>
              <a:ext cx="240" cy="4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0" y="424"/>
                </a:cxn>
              </a:cxnLst>
              <a:rect l="0" t="0" r="r" b="b"/>
              <a:pathLst>
                <a:path w="240" h="424">
                  <a:moveTo>
                    <a:pt x="0" y="0"/>
                  </a:moveTo>
                  <a:lnTo>
                    <a:pt x="240" y="424"/>
                  </a:lnTo>
                </a:path>
              </a:pathLst>
            </a:custGeom>
            <a:noFill/>
            <a:ln w="28575" cap="flat" cmpd="sng">
              <a:solidFill>
                <a:srgbClr val="808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50" name="Line 22"/>
            <p:cNvSpPr>
              <a:spLocks noChangeShapeType="1"/>
            </p:cNvSpPr>
            <p:nvPr/>
          </p:nvSpPr>
          <p:spPr bwMode="auto">
            <a:xfrm>
              <a:off x="4014" y="983"/>
              <a:ext cx="0" cy="1451"/>
            </a:xfrm>
            <a:prstGeom prst="line">
              <a:avLst/>
            </a:prstGeom>
            <a:noFill/>
            <a:ln w="38100">
              <a:solidFill>
                <a:srgbClr val="339933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51" name="Line 23"/>
            <p:cNvSpPr>
              <a:spLocks noChangeShapeType="1"/>
            </p:cNvSpPr>
            <p:nvPr/>
          </p:nvSpPr>
          <p:spPr bwMode="auto">
            <a:xfrm flipH="1">
              <a:off x="3515" y="2432"/>
              <a:ext cx="499" cy="0"/>
            </a:xfrm>
            <a:prstGeom prst="line">
              <a:avLst/>
            </a:prstGeom>
            <a:noFill/>
            <a:ln w="38100">
              <a:solidFill>
                <a:srgbClr val="339933"/>
              </a:solidFill>
              <a:rou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52" name="Text Box 24"/>
            <p:cNvSpPr txBox="1">
              <a:spLocks noChangeArrowheads="1"/>
            </p:cNvSpPr>
            <p:nvPr/>
          </p:nvSpPr>
          <p:spPr bwMode="auto">
            <a:xfrm>
              <a:off x="4149" y="1161"/>
              <a:ext cx="302" cy="90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eaVert">
              <a:spAutoFit/>
            </a:bodyPr>
            <a:lstStyle/>
            <a:p>
              <a:pPr algn="l" eaLnBrk="1" hangingPunct="1">
                <a:spcBef>
                  <a:spcPct val="50000"/>
                </a:spcBef>
                <a:buNone/>
              </a:pPr>
              <a:r>
                <a:rPr lang="zh-CN" altLang="en-US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运算实现</a:t>
              </a:r>
              <a:endParaRPr lang="zh-CN" altLang="en-US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9" name="Group 37"/>
          <p:cNvGrpSpPr/>
          <p:nvPr/>
        </p:nvGrpSpPr>
        <p:grpSpPr bwMode="auto">
          <a:xfrm>
            <a:off x="765143" y="4494230"/>
            <a:ext cx="4464050" cy="1395413"/>
            <a:chOff x="612" y="2750"/>
            <a:chExt cx="2812" cy="879"/>
          </a:xfrm>
        </p:grpSpPr>
        <p:sp>
          <p:nvSpPr>
            <p:cNvPr id="227353" name="AutoShape 25"/>
            <p:cNvSpPr/>
            <p:nvPr/>
          </p:nvSpPr>
          <p:spPr bwMode="auto">
            <a:xfrm rot="16200000">
              <a:off x="1950" y="1412"/>
              <a:ext cx="136" cy="2812"/>
            </a:xfrm>
            <a:prstGeom prst="leftBrace">
              <a:avLst>
                <a:gd name="adj1" fmla="val 172304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27354" name="Text Box 26"/>
            <p:cNvSpPr txBox="1">
              <a:spLocks noChangeArrowheads="1"/>
            </p:cNvSpPr>
            <p:nvPr/>
          </p:nvSpPr>
          <p:spPr bwMode="auto">
            <a:xfrm>
              <a:off x="1610" y="3385"/>
              <a:ext cx="998" cy="2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None/>
              </a:pPr>
              <a:r>
                <a:rPr lang="zh-CN" altLang="en-US">
                  <a:solidFill>
                    <a:srgbClr val="FF3300"/>
                  </a:solidFill>
                  <a:latin typeface="Consolas" panose="020B0609020204030204" pitchFamily="49" charset="0"/>
                  <a:ea typeface="黑体" panose="02010609060101010101" pitchFamily="49" charset="-122"/>
                  <a:cs typeface="Consolas" panose="020B0609020204030204" pitchFamily="49" charset="0"/>
                </a:rPr>
                <a:t>最佳算法</a:t>
              </a:r>
              <a:endParaRPr lang="zh-CN" altLang="en-US" baseline="-25000">
                <a:solidFill>
                  <a:srgbClr val="FF33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55" name="AutoShape 27"/>
            <p:cNvSpPr>
              <a:spLocks noChangeArrowheads="1"/>
            </p:cNvSpPr>
            <p:nvPr/>
          </p:nvSpPr>
          <p:spPr bwMode="auto">
            <a:xfrm>
              <a:off x="1927" y="2976"/>
              <a:ext cx="227" cy="363"/>
            </a:xfrm>
            <a:prstGeom prst="downArrow">
              <a:avLst>
                <a:gd name="adj1" fmla="val 50000"/>
                <a:gd name="adj2" fmla="val 39978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27356" name="Text Box 28"/>
            <p:cNvSpPr txBox="1">
              <a:spLocks noChangeArrowheads="1"/>
            </p:cNvSpPr>
            <p:nvPr/>
          </p:nvSpPr>
          <p:spPr bwMode="auto">
            <a:xfrm>
              <a:off x="2245" y="3021"/>
              <a:ext cx="953" cy="2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None/>
              </a:pPr>
              <a:r>
                <a:rPr lang="zh-CN" altLang="en-US" dirty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算法分析</a:t>
              </a:r>
              <a:endParaRPr lang="zh-CN" altLang="en-US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008187" y="4730768"/>
            <a:ext cx="6869131" cy="1270000"/>
            <a:chOff x="2008187" y="4670452"/>
            <a:chExt cx="6869131" cy="1270000"/>
          </a:xfrm>
        </p:grpSpPr>
        <p:sp>
          <p:nvSpPr>
            <p:cNvPr id="227379" name="Rectangle 51"/>
            <p:cNvSpPr>
              <a:spLocks noChangeArrowheads="1"/>
            </p:cNvSpPr>
            <p:nvPr/>
          </p:nvSpPr>
          <p:spPr bwMode="auto">
            <a:xfrm>
              <a:off x="2008187" y="4670452"/>
              <a:ext cx="3492507" cy="127000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rgbClr val="A50021"/>
              </a:solidFill>
              <a:prstDash val="sysDot"/>
              <a:miter lim="800000"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zh-CN" altLang="en-US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69" name="Text Box 41"/>
            <p:cNvSpPr txBox="1">
              <a:spLocks noChangeArrowheads="1"/>
            </p:cNvSpPr>
            <p:nvPr/>
          </p:nvSpPr>
          <p:spPr bwMode="auto">
            <a:xfrm>
              <a:off x="7072330" y="4968902"/>
              <a:ext cx="1804988" cy="40163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tIns="108000">
              <a:spAutoFit/>
            </a:bodyPr>
            <a:lstStyle/>
            <a:p>
              <a:pPr eaLnBrk="1" hangingPunct="1">
                <a:spcBef>
                  <a:spcPct val="50000"/>
                </a:spcBef>
                <a:buNone/>
              </a:pPr>
              <a:r>
                <a:rPr lang="en-US" altLang="zh-CN" sz="2000" b="1" smtClean="0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  <a:sym typeface="Wingdings" panose="05000000000000000000"/>
                </a:rPr>
                <a:t></a:t>
              </a:r>
              <a:r>
                <a:rPr lang="en-US" altLang="zh-CN" sz="2000" b="1" smtClean="0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</a:t>
              </a:r>
              <a:r>
                <a:rPr lang="zh-CN" altLang="en-US" sz="2000" b="1" smtClean="0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算法分析</a:t>
              </a:r>
              <a:endParaRPr lang="zh-CN" altLang="en-US" sz="20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80" name="Line 52"/>
            <p:cNvSpPr>
              <a:spLocks noChangeShapeType="1"/>
            </p:cNvSpPr>
            <p:nvPr/>
          </p:nvSpPr>
          <p:spPr bwMode="auto">
            <a:xfrm>
              <a:off x="5481637" y="5173690"/>
              <a:ext cx="1584325" cy="0"/>
            </a:xfrm>
            <a:prstGeom prst="line">
              <a:avLst/>
            </a:prstGeom>
            <a:ln w="28575">
              <a:tailEnd type="triangl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49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214282" y="191136"/>
            <a:ext cx="5643602" cy="523220"/>
          </a:xfrm>
          <a:prstGeom prst="rect">
            <a:avLst/>
          </a:prstGeom>
          <a:blipFill dpi="0" rotWithShape="1">
            <a:blip r:embed="rId1" cstate="print"/>
            <a:srcRect/>
            <a:tile tx="0" ty="0" sx="100000" sy="100000" flip="none" algn="tl"/>
          </a:blip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  <a:cs typeface="Times New Roman" panose="02020603050405020304" pitchFamily="18" charset="0"/>
              </a:rPr>
              <a:t>1.1.5</a:t>
            </a:r>
            <a:r>
              <a:rPr lang="en-US" altLang="zh-CN" sz="28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nsolas" panose="020B0609020204030204" pitchFamily="49" charset="0"/>
                <a:ea typeface="隶书" panose="02010509060101010101" pitchFamily="49" charset="-122"/>
                <a:cs typeface="Consolas" panose="020B0609020204030204" pitchFamily="49" charset="0"/>
              </a:rPr>
              <a:t>  </a:t>
            </a:r>
            <a:r>
              <a:rPr lang="zh-CN" altLang="en-US" sz="28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nsolas" panose="020B0609020204030204" pitchFamily="49" charset="0"/>
                <a:ea typeface="隶书" panose="02010509060101010101" pitchFamily="49" charset="-122"/>
                <a:cs typeface="Consolas" panose="020B0609020204030204" pitchFamily="49" charset="0"/>
              </a:rPr>
              <a:t>数据结构求解问题的过程</a:t>
            </a:r>
            <a:endParaRPr lang="zh-CN" altLang="en-U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nsolas" panose="020B0609020204030204" pitchFamily="49" charset="0"/>
              <a:ea typeface="隶书" panose="020105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7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32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032510" y="842645"/>
            <a:ext cx="6908800" cy="40112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</a:pPr>
            <a:r>
              <a:rPr lang="zh-CN" altLang="en-US" sz="3200" smtClean="0">
                <a:ea typeface="楷体" panose="02010609060101010101" pitchFamily="49" charset="-122"/>
                <a:cs typeface="Times New Roman" panose="02020603050405020304" pitchFamily="18" charset="0"/>
              </a:rPr>
              <a:t>所以到底什么是数据结构？？？</a:t>
            </a:r>
            <a:endParaRPr lang="zh-CN" altLang="en-US"/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</a:pPr>
            <a:r>
              <a:rPr lang="zh-CN" altLang="en-US" smtClean="0">
                <a:ea typeface="楷体" panose="02010609060101010101" pitchFamily="49" charset="-122"/>
                <a:cs typeface="Times New Roman" panose="02020603050405020304" pitchFamily="18" charset="0"/>
              </a:rPr>
              <a:t>1、数据对象在计算机中的组织方式</a:t>
            </a:r>
            <a:endParaRPr lang="zh-CN" altLang="en-US"/>
          </a:p>
          <a:p>
            <a:pPr marL="285750" indent="-285750" algn="l">
              <a:buFont typeface="Wingdings" panose="05000000000000000000" charset="0"/>
              <a:buChar char="u"/>
            </a:pPr>
            <a:r>
              <a:rPr lang="zh-CN" altLang="en-US" sz="1800"/>
              <a:t>逻辑结构</a:t>
            </a:r>
            <a:endParaRPr lang="zh-CN" altLang="en-US" sz="1800"/>
          </a:p>
          <a:p>
            <a:pPr marL="285750" indent="-285750" algn="l">
              <a:buFont typeface="Wingdings" panose="05000000000000000000" charset="0"/>
              <a:buChar char="u"/>
            </a:pPr>
            <a:r>
              <a:rPr lang="zh-CN" altLang="en-US" sz="1800"/>
              <a:t>物理存储结构</a:t>
            </a:r>
            <a:endParaRPr lang="zh-CN" altLang="en-US"/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</a:pPr>
            <a:r>
              <a:rPr lang="zh-CN" altLang="en-US" smtClean="0">
                <a:ea typeface="楷体" panose="02010609060101010101" pitchFamily="49" charset="-122"/>
                <a:cs typeface="Times New Roman" panose="02020603050405020304" pitchFamily="18" charset="0"/>
              </a:rPr>
              <a:t>2、数据对象必定与一系列加在其上的操作相关联</a:t>
            </a:r>
            <a:endParaRPr lang="zh-CN" altLang="en-US" smtClean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</a:pPr>
            <a:r>
              <a:rPr lang="zh-CN" altLang="en-US" smtClean="0">
                <a:ea typeface="楷体" panose="02010609060101010101" pitchFamily="49" charset="-122"/>
                <a:cs typeface="Times New Roman" panose="02020603050405020304" pitchFamily="18" charset="0"/>
              </a:rPr>
              <a:t>3、完成这些操作所用的方法就是算法</a:t>
            </a:r>
            <a:endParaRPr lang="zh-CN" altLang="en-US" smtClean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5010" y="679427"/>
            <a:ext cx="400052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dirty="0">
                <a:solidFill>
                  <a:schemeClr val="bg1"/>
                </a:solidFill>
                <a:ea typeface="微软雅黑" panose="020B0503020204020204" pitchFamily="34" charset="-122"/>
              </a:rPr>
              <a:t>推荐学习网站</a:t>
            </a:r>
            <a:endParaRPr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53" y="1293716"/>
            <a:ext cx="7072362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https://www.nowcoder.com</a:t>
            </a:r>
            <a:endParaRPr lang="zh-CN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14375" y="1729105"/>
            <a:ext cx="7491730" cy="497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5720" y="142852"/>
            <a:ext cx="4000528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推荐学习网站</a:t>
            </a:r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4348" y="585691"/>
            <a:ext cx="7072362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https://www.nowcoder.com</a:t>
            </a:r>
            <a:endParaRPr lang="zh-CN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57158" y="1142984"/>
            <a:ext cx="7929586" cy="526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85720" y="571480"/>
            <a:ext cx="8072494" cy="6054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57158" y="142852"/>
            <a:ext cx="1500198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专项练习</a:t>
            </a:r>
            <a:endParaRPr lang="zh-CN" altLang="en-US" sz="2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hlinkClick r:id="rId1" action="ppaction://hlinkfile"/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3" y="642918"/>
            <a:ext cx="7977211" cy="5982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57158" y="142852"/>
            <a:ext cx="4572032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</a:t>
            </a:r>
            <a:endParaRPr lang="en-US" altLang="zh-CN" sz="220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7158" y="285728"/>
            <a:ext cx="6929486" cy="535531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16000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&lt;stdio.h&gt;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&lt;string.h&gt;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MAXLEN 1000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255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solve(char *pstr)</a:t>
            </a:r>
            <a:endParaRPr lang="en-US" altLang="zh-CN" sz="1800" smtClean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 int count[MAX],i;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 (i=0;i&lt;MAX;i++) count[i]=0;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 (i=0;pstr[i]!='\0';i++)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{  count[pstr[i]]++;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if (count[pstr[i]]==3) return pstr[i];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0;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  <a:endParaRPr lang="en-US" altLang="zh-CN" sz="1800" smtClean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 char str[MAXLEN];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scanf("%s",str);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printf("%c",solve(str));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0;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CN" alt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72396" y="3000372"/>
            <a:ext cx="430887" cy="12144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spc="6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错误</a:t>
            </a:r>
            <a:endParaRPr lang="zh-CN" altLang="en-US" sz="2000" spc="6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7158" y="285728"/>
            <a:ext cx="6929486" cy="61863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16000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&lt;stdio.h&gt;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&lt;string.h&gt;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MAXLEN 1000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255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solve(char *pstr)</a:t>
            </a:r>
            <a:endParaRPr lang="en-US" altLang="zh-CN" sz="1800" smtClean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 int count[MAX],i;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 (i=0;i&lt;MAX;i++) count[i]=0;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 (i=0;pstr[i]!='\0';i++)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{  </a:t>
            </a:r>
            <a:r>
              <a:rPr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((pstr[i]&gt;='a' &amp;&amp; pstr[i]&lt;='z') || </a:t>
            </a:r>
            <a:endParaRPr lang="en-US" altLang="zh-CN" sz="1800" smtClean="0">
              <a:solidFill>
                <a:srgbClr val="FF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(pstr[i]&gt;='A' &amp;&amp; pstr[i]&lt;='Z'))</a:t>
            </a:r>
            <a:endParaRPr lang="en-US" altLang="zh-CN" sz="1800" smtClean="0">
              <a:solidFill>
                <a:srgbClr val="FF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 count[pstr[i]]++;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if (count[pstr[i]]==3) return pstr[i];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0;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  <a:endParaRPr lang="en-US" altLang="zh-CN" sz="1800" smtClean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 char str[MAXLEN];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scanf("%s",str);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printf("%c",solve(str));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0;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CN" alt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72396" y="3000372"/>
            <a:ext cx="430887" cy="12144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spc="6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错误</a:t>
            </a:r>
            <a:endParaRPr lang="zh-CN" altLang="en-US" sz="2000" spc="6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7158" y="285728"/>
            <a:ext cx="6929486" cy="61863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16000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&lt;stdio.h&gt;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&lt;string.h&gt;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MAXLEN 1000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255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solve(char *pstr)</a:t>
            </a:r>
            <a:endParaRPr lang="en-US" altLang="zh-CN" sz="1800" smtClean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 int count[MAX],i;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 (i=0;i&lt;MAX;i++) count[i]=0;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 (i=0;pstr[i]!='\0';i++)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{  </a:t>
            </a:r>
            <a:r>
              <a:rPr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((pstr[i]&gt;='a' &amp;&amp; pstr[i]&lt;='z') || </a:t>
            </a:r>
            <a:endParaRPr lang="en-US" altLang="zh-CN" sz="1800" smtClean="0">
              <a:solidFill>
                <a:srgbClr val="FF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(pstr[i]&gt;='A' &amp;&amp; pstr[i]&lt;='Z'))</a:t>
            </a:r>
            <a:endParaRPr lang="en-US" altLang="zh-CN" sz="1800" smtClean="0">
              <a:solidFill>
                <a:srgbClr val="FF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 count[pstr[i]]++;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if (count[pstr[i]]==3) return pstr[i];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0;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  <a:endParaRPr lang="en-US" altLang="zh-CN" sz="1800" smtClean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 char str[MAXLEN];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gets(str);</a:t>
            </a:r>
            <a:endParaRPr lang="en-US" altLang="zh-CN" sz="1800" smtClean="0">
              <a:solidFill>
                <a:srgbClr val="FF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printf("%c",solve(str));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0;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CN" alt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72396" y="3000372"/>
            <a:ext cx="430887" cy="12144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spc="6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</a:t>
            </a:r>
            <a:endParaRPr lang="zh-CN" altLang="en-US" sz="2000" spc="6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14282" y="142876"/>
            <a:ext cx="8477277" cy="6357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395288" y="2330466"/>
            <a:ext cx="8569325" cy="10402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 eaLnBrk="0" hangingPunct="0">
              <a:lnSpc>
                <a:spcPct val="140000"/>
              </a:lnSpc>
              <a:spcBef>
                <a:spcPct val="0"/>
              </a:spcBef>
            </a:pPr>
            <a:r>
              <a:rPr lang="en-US" altLang="zh-CN" sz="2200" dirty="0"/>
              <a:t>         </a:t>
            </a:r>
            <a:r>
              <a:rPr lang="zh-CN" altLang="en-US" sz="2200" dirty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数据元素之间的关系有逻辑关系和</a:t>
            </a:r>
            <a:r>
              <a:rPr lang="zh-CN" altLang="en-US" sz="220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物理</a:t>
            </a:r>
            <a:r>
              <a:rPr lang="zh-CN" altLang="en-US" sz="220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关系，对应的运算有</a:t>
            </a:r>
            <a:r>
              <a:rPr lang="zh-CN" altLang="en-US" sz="2200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基于逻辑结构的运算描述</a:t>
            </a:r>
            <a:r>
              <a:rPr lang="zh-CN" altLang="en-US" sz="220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en-US" sz="2200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基于存储结构的运算实现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。        </a:t>
            </a: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7590" name="Text Box 6" descr="蓝色面巾纸"/>
          <p:cNvSpPr txBox="1">
            <a:spLocks noChangeArrowheads="1"/>
          </p:cNvSpPr>
          <p:nvPr/>
        </p:nvSpPr>
        <p:spPr bwMode="auto">
          <a:xfrm>
            <a:off x="571472" y="1500174"/>
            <a:ext cx="3857652" cy="634020"/>
          </a:xfrm>
          <a:prstGeom prst="rect">
            <a:avLst/>
          </a:prstGeom>
          <a:blipFill dpi="0" rotWithShape="1">
            <a:blip r:embed="rId1" cstate="print"/>
            <a:srcRect/>
            <a:tile tx="0" ty="0" sx="100000" sy="100000" flip="none" algn="tl"/>
          </a:blipFill>
          <a:ln w="9525" algn="ctr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457200" indent="-457200" algn="ctr" eaLnBrk="0" hangingPunct="0">
              <a:spcBef>
                <a:spcPct val="0"/>
              </a:spcBef>
            </a:pPr>
            <a:r>
              <a:rPr lang="en-US" altLang="zh-CN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1.2.1 </a:t>
            </a:r>
            <a:r>
              <a:rPr lang="en-US" altLang="zh-CN" sz="32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 </a:t>
            </a:r>
            <a:r>
              <a:rPr lang="zh-CN" altLang="en-US" sz="32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什么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是算法</a:t>
            </a:r>
            <a:endParaRPr lang="zh-CN" altLang="en-US" sz="32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ea typeface="隶书" panose="02010509060101010101" pitchFamily="49" charset="-122"/>
            </a:endParaRPr>
          </a:p>
        </p:txBody>
      </p:sp>
      <p:sp>
        <p:nvSpPr>
          <p:cNvPr id="67591" name="Text Box 7"/>
          <p:cNvSpPr txBox="1">
            <a:spLocks noChangeArrowheads="1"/>
          </p:cNvSpPr>
          <p:nvPr/>
        </p:nvSpPr>
        <p:spPr bwMode="auto">
          <a:xfrm>
            <a:off x="1000100" y="3643314"/>
            <a:ext cx="7704137" cy="419282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 algn="l"/>
            <a:r>
              <a:rPr lang="zh-CN" altLang="en-US" sz="220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通常</a:t>
            </a:r>
            <a:r>
              <a:rPr lang="zh-CN" altLang="en-US" sz="220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把</a:t>
            </a:r>
            <a:r>
              <a:rPr lang="zh-CN" altLang="en-US" sz="2200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基于存储结构</a:t>
            </a:r>
            <a:r>
              <a:rPr lang="zh-CN" altLang="en-US" sz="220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的运算实现的步骤</a:t>
            </a:r>
            <a:r>
              <a:rPr lang="zh-CN" altLang="en-US" sz="2200" dirty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或过程称为</a:t>
            </a:r>
            <a:r>
              <a:rPr lang="zh-CN" altLang="en-US" sz="2200" dirty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算法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Rectangle 4" descr="新闻纸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2285984" y="357166"/>
            <a:ext cx="4648200" cy="6413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</a:t>
            </a:r>
            <a:r>
              <a:rPr lang="en-US" altLang="zh-CN" sz="32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32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算法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及其描述</a:t>
            </a:r>
            <a:r>
              <a:rPr lang="zh-CN" altLang="en-US" sz="36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36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85852" y="4500570"/>
            <a:ext cx="6357982" cy="1000132"/>
            <a:chOff x="1285852" y="4857760"/>
            <a:chExt cx="6357982" cy="1000132"/>
          </a:xfrm>
        </p:grpSpPr>
        <p:sp>
          <p:nvSpPr>
            <p:cNvPr id="6" name="矩形 5"/>
            <p:cNvSpPr/>
            <p:nvPr/>
          </p:nvSpPr>
          <p:spPr>
            <a:xfrm>
              <a:off x="1285852" y="4857760"/>
              <a:ext cx="1357322" cy="1000132"/>
            </a:xfrm>
            <a:prstGeom prst="rect">
              <a:avLst/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200" smtClean="0">
                  <a:solidFill>
                    <a:srgbClr val="3333FF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运算功能</a:t>
              </a:r>
              <a:r>
                <a:rPr lang="zh-CN" altLang="en-US" sz="2200" dirty="0" smtClean="0">
                  <a:solidFill>
                    <a:srgbClr val="3333FF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描述</a:t>
              </a:r>
              <a:endParaRPr lang="zh-CN" altLang="en-US" sz="2200" dirty="0">
                <a:solidFill>
                  <a:srgbClr val="3333FF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143504" y="4929198"/>
              <a:ext cx="1428760" cy="928694"/>
            </a:xfrm>
            <a:prstGeom prst="rect">
              <a:avLst/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200" smtClean="0">
                  <a:solidFill>
                    <a:srgbClr val="3333FF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运算功能</a:t>
              </a:r>
              <a:r>
                <a:rPr lang="zh-CN" altLang="en-US" sz="2200" dirty="0" smtClean="0">
                  <a:solidFill>
                    <a:srgbClr val="3333FF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实现</a:t>
              </a:r>
              <a:endParaRPr lang="zh-CN" altLang="en-US" sz="2200" dirty="0">
                <a:solidFill>
                  <a:srgbClr val="3333FF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cxnSp>
          <p:nvCxnSpPr>
            <p:cNvPr id="10" name="直接箭头连接符 9"/>
            <p:cNvCxnSpPr>
              <a:endCxn id="8" idx="1"/>
            </p:cNvCxnSpPr>
            <p:nvPr/>
          </p:nvCxnSpPr>
          <p:spPr>
            <a:xfrm>
              <a:off x="2428860" y="5357826"/>
              <a:ext cx="2664000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928926" y="4926939"/>
              <a:ext cx="18573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mtClean="0">
                  <a:solidFill>
                    <a:srgbClr val="3333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基于存储</a:t>
              </a:r>
              <a:r>
                <a:rPr lang="zh-CN" altLang="en-US" sz="2000" dirty="0" smtClean="0">
                  <a:solidFill>
                    <a:srgbClr val="3333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结构</a:t>
              </a:r>
              <a:endParaRPr lang="zh-CN" altLang="en-US" sz="2000" dirty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2" name="椭圆形标注 11"/>
            <p:cNvSpPr/>
            <p:nvPr/>
          </p:nvSpPr>
          <p:spPr>
            <a:xfrm>
              <a:off x="6715140" y="4857760"/>
              <a:ext cx="928694" cy="571504"/>
            </a:xfrm>
            <a:prstGeom prst="wedgeEllipseCallout">
              <a:avLst>
                <a:gd name="adj1" fmla="val -82371"/>
                <a:gd name="adj2" fmla="val 55833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dirty="0" smtClean="0">
                  <a:solidFill>
                    <a:srgbClr val="3333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算法</a:t>
              </a:r>
              <a:endParaRPr lang="zh-CN" altLang="en-US" sz="2000" dirty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75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75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75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91" grpId="0" bldLvl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463555" y="1737929"/>
            <a:ext cx="8064500" cy="76944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p>
            <a:pPr algn="l">
              <a:spcBef>
                <a:spcPct val="50000"/>
              </a:spcBef>
            </a:pPr>
            <a:r>
              <a:rPr lang="zh-CN" altLang="en-US" sz="220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　　算法是求解问题的一系列计算步骤，用来将输入数据转换成输出结果 ：</a:t>
            </a:r>
            <a:endParaRPr lang="zh-CN" altLang="en-US" sz="220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3198818" y="2816289"/>
            <a:ext cx="1584325" cy="79216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none" anchor="ctr"/>
          <a:p>
            <a:pPr algn="ctr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算法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2335218" y="3105214"/>
            <a:ext cx="719137" cy="287337"/>
          </a:xfrm>
          <a:prstGeom prst="rightArrow">
            <a:avLst>
              <a:gd name="adj1" fmla="val 50000"/>
              <a:gd name="adj2" fmla="val 625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p>
            <a:endParaRPr lang="zh-CN" altLang="en-US"/>
          </a:p>
        </p:txBody>
      </p:sp>
      <p:sp>
        <p:nvSpPr>
          <p:cNvPr id="3080" name="Text Box 8"/>
          <p:cNvSpPr txBox="1">
            <a:spLocks noChangeArrowheads="1"/>
          </p:cNvSpPr>
          <p:nvPr/>
        </p:nvSpPr>
        <p:spPr bwMode="auto">
          <a:xfrm>
            <a:off x="1471618" y="2982982"/>
            <a:ext cx="719137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输入</a:t>
            </a:r>
            <a:endParaRPr lang="zh-CN" altLang="en-US" sz="200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4999043" y="3105214"/>
            <a:ext cx="719137" cy="287337"/>
          </a:xfrm>
          <a:prstGeom prst="rightArrow">
            <a:avLst>
              <a:gd name="adj1" fmla="val 50000"/>
              <a:gd name="adj2" fmla="val 625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p>
            <a:endParaRPr lang="zh-CN" altLang="en-US"/>
          </a:p>
        </p:txBody>
      </p:sp>
      <p:sp>
        <p:nvSpPr>
          <p:cNvPr id="3082" name="Text Box 10"/>
          <p:cNvSpPr txBox="1">
            <a:spLocks noChangeArrowheads="1"/>
          </p:cNvSpPr>
          <p:nvPr/>
        </p:nvSpPr>
        <p:spPr bwMode="auto">
          <a:xfrm>
            <a:off x="5942013" y="3032189"/>
            <a:ext cx="719137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输出</a:t>
            </a:r>
            <a:endParaRPr lang="zh-CN" altLang="en-US" sz="200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541338" y="4111689"/>
            <a:ext cx="7559675" cy="76944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p>
            <a:pPr algn="l">
              <a:spcBef>
                <a:spcPct val="50000"/>
              </a:spcBef>
            </a:pPr>
            <a:r>
              <a:rPr lang="zh-CN" altLang="en-US" sz="220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　　如果一个算法对其每一个输入实例，都能输出正确的结果并停止，则称它是正确的。 </a:t>
            </a:r>
            <a:endParaRPr lang="zh-CN" altLang="en-US" sz="220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1" name="矩形 62470"/>
          <p:cNvSpPr/>
          <p:nvPr/>
        </p:nvSpPr>
        <p:spPr>
          <a:xfrm>
            <a:off x="554673" y="4942205"/>
            <a:ext cx="2937510" cy="3860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排序问题的一个实例</a:t>
            </a: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472" name="矩形 62471"/>
          <p:cNvSpPr/>
          <p:nvPr/>
        </p:nvSpPr>
        <p:spPr>
          <a:xfrm>
            <a:off x="526574" y="5876925"/>
            <a:ext cx="7748270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Input: &lt;31,41,59,26,41,58&gt; —— Output: &lt;26,31,41,41,58,59&gt;</a:t>
            </a:r>
            <a:endParaRPr lang="en-US" altLang="zh-CN" sz="2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9430" y="2166620"/>
            <a:ext cx="7164388" cy="144653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l"/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Problem — 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endParaRPr lang="zh-CN" altLang="en-US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规定了输入与输出之间的关系，可以用通用语言来描述；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Instance of a Problem — 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问题实例</a:t>
            </a:r>
            <a:endParaRPr lang="zh-CN" altLang="en-US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某一个问题实例包含了求解该问题所需输入；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7040" y="3610928"/>
            <a:ext cx="7164388" cy="98361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/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由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个数组成的一个序列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&lt;</a:t>
            </a:r>
            <a:r>
              <a:rPr lang="en-US" altLang="zh-CN" sz="2000" b="1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sz="2000" b="1" baseline="-250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sz="2000" b="1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sz="2000" b="1" baseline="-250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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sz="2000" b="1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sz="2000" b="1" baseline="-25000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  <a:endParaRPr lang="en-US" altLang="zh-CN" sz="20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输出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对输入系列的 一个排列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重排） 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&lt;</a:t>
            </a:r>
            <a:r>
              <a:rPr lang="en-US" altLang="zh-CN" sz="2000" b="1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sz="2000" b="1" baseline="-250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2000" b="1" baseline="30000">
                <a:latin typeface="黑体" panose="02010609060101010101" pitchFamily="49" charset="-122"/>
                <a:ea typeface="黑体" panose="02010609060101010101" pitchFamily="49" charset="-122"/>
              </a:rPr>
              <a:t>’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sz="2000" b="1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sz="2000" b="1" baseline="-250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000" b="1" baseline="30000">
                <a:latin typeface="黑体" panose="02010609060101010101" pitchFamily="49" charset="-122"/>
                <a:ea typeface="黑体" panose="02010609060101010101" pitchFamily="49" charset="-122"/>
              </a:rPr>
              <a:t>’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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sz="2000" b="1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sz="2000" b="1" baseline="-25000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en-US" altLang="zh-CN" sz="2000" b="1" baseline="30000">
                <a:latin typeface="黑体" panose="02010609060101010101" pitchFamily="49" charset="-122"/>
                <a:ea typeface="黑体" panose="02010609060101010101" pitchFamily="49" charset="-122"/>
              </a:rPr>
              <a:t>’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，使得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&lt;</a:t>
            </a:r>
            <a:r>
              <a:rPr lang="en-US" altLang="zh-CN" sz="2000" b="1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sz="2000" b="1" baseline="-250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2000" b="1" baseline="30000">
                <a:latin typeface="黑体" panose="02010609060101010101" pitchFamily="49" charset="-122"/>
                <a:ea typeface="黑体" panose="02010609060101010101" pitchFamily="49" charset="-122"/>
              </a:rPr>
              <a:t>’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</a:t>
            </a:r>
            <a:r>
              <a:rPr lang="en-US" altLang="zh-CN" sz="2000" b="1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sz="2000" b="1" baseline="-250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000" b="1" baseline="30000">
                <a:latin typeface="黑体" panose="02010609060101010101" pitchFamily="49" charset="-122"/>
                <a:ea typeface="黑体" panose="02010609060101010101" pitchFamily="49" charset="-122"/>
              </a:rPr>
              <a:t>’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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</a:t>
            </a:r>
            <a:r>
              <a:rPr lang="en-US" altLang="zh-CN" sz="2000" b="1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sz="2000" b="1" baseline="-25000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en-US" altLang="zh-CN" sz="2000" b="1" baseline="30000">
                <a:latin typeface="黑体" panose="02010609060101010101" pitchFamily="49" charset="-122"/>
                <a:ea typeface="黑体" panose="02010609060101010101" pitchFamily="49" charset="-122"/>
              </a:rPr>
              <a:t>’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  <a:endParaRPr lang="en-US" altLang="zh-CN" sz="2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6723" y="1258888"/>
            <a:ext cx="6697662" cy="5340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算法概念理解</a:t>
            </a:r>
            <a:r>
              <a:rPr lang="en-US" altLang="zh-CN" sz="3600" b="1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 </a:t>
            </a:r>
            <a:r>
              <a:rPr lang="zh-CN" altLang="en-US" sz="3600" b="1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问题及问题实例</a:t>
            </a:r>
            <a:endParaRPr lang="zh-CN" altLang="en-US" sz="3600" b="1" dirty="0">
              <a:solidFill>
                <a:srgbClr val="0033CC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574165" y="1692910"/>
            <a:ext cx="6869430" cy="515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822353" y="743562"/>
            <a:ext cx="1500198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专项练习</a:t>
            </a:r>
            <a:endParaRPr lang="zh-CN" altLang="en-US" sz="2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33868" name="Picture 12" descr="Img245950630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160" y="1290955"/>
            <a:ext cx="2688590" cy="3336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3860" name="Text Box 4"/>
          <p:cNvSpPr txBox="1"/>
          <p:nvPr/>
        </p:nvSpPr>
        <p:spPr>
          <a:xfrm>
            <a:off x="69215" y="5162550"/>
            <a:ext cx="3855720" cy="779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</a:rPr>
              <a:t>著名计算机科学家沃思（ 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</a:rPr>
              <a:t>Niklaus Wirth </a:t>
            </a: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</a:rPr>
              <a:t>）</a:t>
            </a:r>
            <a:endParaRPr lang="zh-CN" altLang="en-US" sz="280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633861" name="AutoShape 5"/>
          <p:cNvSpPr/>
          <p:nvPr/>
        </p:nvSpPr>
        <p:spPr>
          <a:xfrm>
            <a:off x="4857115" y="3328353"/>
            <a:ext cx="1871663" cy="1533525"/>
          </a:xfrm>
          <a:prstGeom prst="wedgeRoundRectCallout">
            <a:avLst>
              <a:gd name="adj1" fmla="val 26532"/>
              <a:gd name="adj2" fmla="val -120477"/>
              <a:gd name="adj3" fmla="val 16667"/>
            </a:avLst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sz="2800" dirty="0">
                <a:solidFill>
                  <a:srgbClr val="FF3300"/>
                </a:solidFill>
                <a:latin typeface="Arial" panose="020B0604020202020204" pitchFamily="34" charset="0"/>
                <a:ea typeface="长城楷体_GB2312" pitchFamily="17" charset="-122"/>
              </a:rPr>
              <a:t>描述数据的类型、组织形式</a:t>
            </a:r>
            <a:endParaRPr lang="zh-CN" altLang="en-US" sz="2800" dirty="0">
              <a:solidFill>
                <a:srgbClr val="FF3300"/>
              </a:solidFill>
              <a:latin typeface="Arial" panose="020B0604020202020204" pitchFamily="34" charset="0"/>
              <a:ea typeface="长城楷体_GB2312" pitchFamily="17" charset="-122"/>
            </a:endParaRPr>
          </a:p>
        </p:txBody>
      </p:sp>
      <p:sp>
        <p:nvSpPr>
          <p:cNvPr id="633862" name="AutoShape 6"/>
          <p:cNvSpPr/>
          <p:nvPr/>
        </p:nvSpPr>
        <p:spPr>
          <a:xfrm>
            <a:off x="6982778" y="2933065"/>
            <a:ext cx="2017712" cy="1466850"/>
          </a:xfrm>
          <a:prstGeom prst="wedgeRoundRectCallout">
            <a:avLst>
              <a:gd name="adj1" fmla="val 16884"/>
              <a:gd name="adj2" fmla="val -81176"/>
              <a:gd name="adj3" fmla="val 16667"/>
            </a:avLst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r>
              <a:rPr lang="zh-CN" altLang="en-US" sz="2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描述对数据的操作步骤</a:t>
            </a:r>
            <a:endParaRPr lang="zh-CN" altLang="en-US" sz="2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3866" name="AutoShape 10"/>
          <p:cNvSpPr/>
          <p:nvPr/>
        </p:nvSpPr>
        <p:spPr>
          <a:xfrm>
            <a:off x="5076190" y="1817053"/>
            <a:ext cx="3635375" cy="576262"/>
          </a:xfrm>
          <a:prstGeom prst="wedgeRoundRectCallout">
            <a:avLst>
              <a:gd name="adj1" fmla="val -68755"/>
              <a:gd name="adj2" fmla="val 167907"/>
              <a:gd name="adj3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sz="2800" b="0" dirty="0">
                <a:solidFill>
                  <a:srgbClr val="FF3300"/>
                </a:solidFill>
                <a:latin typeface="Arial" panose="020B0604020202020204" pitchFamily="34" charset="0"/>
                <a:ea typeface="长城楷体_GB2312" pitchFamily="17" charset="-122"/>
              </a:rPr>
              <a:t>程序</a:t>
            </a:r>
            <a:r>
              <a:rPr lang="en-US" altLang="zh-CN" sz="2800" b="0" dirty="0">
                <a:solidFill>
                  <a:srgbClr val="FF3300"/>
                </a:solidFill>
                <a:latin typeface="Arial" panose="020B0604020202020204" pitchFamily="34" charset="0"/>
                <a:ea typeface="长城楷体_GB2312" pitchFamily="17" charset="-122"/>
              </a:rPr>
              <a:t>=</a:t>
            </a:r>
            <a:r>
              <a:rPr lang="zh-CN" altLang="en-US" sz="2800" b="0" dirty="0">
                <a:solidFill>
                  <a:srgbClr val="FF3300"/>
                </a:solidFill>
                <a:latin typeface="Arial" panose="020B0604020202020204" pitchFamily="34" charset="0"/>
                <a:ea typeface="长城楷体_GB2312" pitchFamily="17" charset="-122"/>
              </a:rPr>
              <a:t>数据结构</a:t>
            </a:r>
            <a:r>
              <a:rPr lang="en-US" altLang="zh-CN" sz="2800" b="0" dirty="0">
                <a:solidFill>
                  <a:srgbClr val="FF3300"/>
                </a:solidFill>
                <a:latin typeface="Arial" panose="020B0604020202020204" pitchFamily="34" charset="0"/>
                <a:ea typeface="长城楷体_GB2312" pitchFamily="17" charset="-122"/>
              </a:rPr>
              <a:t>+</a:t>
            </a:r>
            <a:r>
              <a:rPr lang="zh-CN" altLang="en-US" sz="2800" b="0" dirty="0">
                <a:solidFill>
                  <a:srgbClr val="FF3300"/>
                </a:solidFill>
                <a:latin typeface="Arial" panose="020B0604020202020204" pitchFamily="34" charset="0"/>
                <a:ea typeface="长城楷体_GB2312" pitchFamily="17" charset="-122"/>
              </a:rPr>
              <a:t>算法</a:t>
            </a:r>
            <a:endParaRPr lang="zh-CN" altLang="en-US" sz="2800" b="0" dirty="0">
              <a:solidFill>
                <a:srgbClr val="FF3300"/>
              </a:solidFill>
              <a:latin typeface="Arial" panose="020B0604020202020204" pitchFamily="34" charset="0"/>
              <a:ea typeface="长城楷体_GB2312" pitchFamily="17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3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33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33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33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33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860" grpId="0"/>
      <p:bldP spid="633861" grpId="0" bldLvl="0" animBg="1"/>
      <p:bldP spid="633862" grpId="0" bldLvl="0" animBg="1"/>
      <p:bldP spid="633866" grpId="0" bldLvl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900113" y="981075"/>
            <a:ext cx="3802062" cy="457200"/>
          </a:xfrm>
          <a:prstGeom prst="rect">
            <a:avLst/>
          </a:prstGeom>
          <a:solidFill>
            <a:srgbClr val="6600CC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算法的五个重要的特性</a:t>
            </a:r>
            <a:r>
              <a:rPr lang="zh-CN" altLang="en-US" b="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endParaRPr lang="zh-CN" altLang="en-US" b="0" dirty="0">
              <a:solidFill>
                <a:schemeClr val="bg1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1095375" y="1905000"/>
            <a:ext cx="6905625" cy="430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（</a:t>
            </a:r>
            <a:r>
              <a:rPr lang="en-US" altLang="zh-CN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） </a:t>
            </a:r>
            <a:r>
              <a:rPr lang="zh-CN" altLang="en-US" sz="22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有穷性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：在有穷步</a:t>
            </a: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之后</a:t>
            </a:r>
            <a:r>
              <a:rPr lang="zh-CN" altLang="en-US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结束，算法能够停机。</a:t>
            </a:r>
            <a:endParaRPr lang="zh-CN" altLang="en-US" sz="22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1085850" y="2499995"/>
            <a:ext cx="3750310" cy="42989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（</a:t>
            </a:r>
            <a:r>
              <a:rPr lang="en-US" altLang="zh-CN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） 确定性：无二义性。 </a:t>
            </a:r>
            <a:endParaRPr lang="zh-CN" altLang="en-US" sz="22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1100455" y="4119880"/>
            <a:ext cx="2042795" cy="42989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（</a:t>
            </a:r>
            <a:r>
              <a:rPr lang="en-US" altLang="zh-CN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4</a:t>
            </a: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） </a:t>
            </a:r>
            <a:r>
              <a:rPr lang="zh-CN" altLang="en-US" sz="220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有输入</a:t>
            </a: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endParaRPr lang="zh-CN" altLang="en-US" sz="220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1100455" y="4786630"/>
            <a:ext cx="2042795" cy="42989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（</a:t>
            </a:r>
            <a:r>
              <a:rPr lang="en-US" altLang="zh-CN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5</a:t>
            </a: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） </a:t>
            </a:r>
            <a:r>
              <a:rPr lang="zh-CN" altLang="en-US" sz="220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有输出</a:t>
            </a: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endParaRPr lang="zh-CN" altLang="en-US" sz="220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7" name="AutoShape 5"/>
          <p:cNvSpPr/>
          <p:nvPr/>
        </p:nvSpPr>
        <p:spPr bwMode="auto">
          <a:xfrm>
            <a:off x="3143240" y="4286256"/>
            <a:ext cx="215900" cy="792000"/>
          </a:xfrm>
          <a:prstGeom prst="rightBrace">
            <a:avLst>
              <a:gd name="adj1" fmla="val 38909"/>
              <a:gd name="adj2" fmla="val 50000"/>
            </a:avLst>
          </a:prstGeom>
          <a:noFill/>
          <a:ln w="28575">
            <a:solidFill>
              <a:srgbClr val="FF00FF"/>
            </a:solidFill>
            <a:round/>
          </a:ln>
          <a:effectLst/>
        </p:spPr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Text Box 6"/>
          <p:cNvSpPr txBox="1">
            <a:spLocks noChangeArrowheads="1"/>
          </p:cNvSpPr>
          <p:nvPr/>
        </p:nvSpPr>
        <p:spPr bwMode="auto">
          <a:xfrm>
            <a:off x="3419475" y="4437063"/>
            <a:ext cx="2952750" cy="430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kumimoji="0"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表示存在数据处理</a:t>
            </a:r>
            <a:endParaRPr kumimoji="0" lang="zh-CN" altLang="en-US" sz="22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1071245" y="3159125"/>
            <a:ext cx="6851650" cy="110680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（</a:t>
            </a:r>
            <a:r>
              <a:rPr lang="en-US" altLang="zh-CN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） </a:t>
            </a:r>
            <a:r>
              <a:rPr lang="zh-CN" altLang="en-US" sz="22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可行性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：可通过基本运算有限次执行</a:t>
            </a: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来</a:t>
            </a:r>
            <a:r>
              <a:rPr lang="zh-CN" altLang="en-US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实现， </a:t>
            </a:r>
            <a:endParaRPr lang="en-US" altLang="zh-CN" sz="2200" smtClean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      </a:t>
            </a:r>
            <a:r>
              <a:rPr lang="zh-CN" altLang="en-US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也就是算法中每一个动作能够被机械地执行。</a:t>
            </a:r>
            <a:endParaRPr lang="zh-CN" altLang="en-US" sz="22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/>
          <p:cNvSpPr txBox="1">
            <a:spLocks noChangeArrowheads="1"/>
          </p:cNvSpPr>
          <p:nvPr/>
        </p:nvSpPr>
        <p:spPr bwMode="auto">
          <a:xfrm>
            <a:off x="357158" y="357166"/>
            <a:ext cx="8001056" cy="76944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2200" smtClean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sz="220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【</a:t>
            </a:r>
            <a:r>
              <a:rPr lang="zh-CN" altLang="en-US" sz="2200" smtClean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例（补充）</a:t>
            </a:r>
            <a:r>
              <a:rPr lang="en-US" altLang="zh-CN" sz="220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】</a:t>
            </a:r>
            <a:r>
              <a:rPr lang="zh-CN" altLang="en-US" sz="2200" dirty="0">
                <a:solidFill>
                  <a:srgbClr val="3333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考虑下列两</a:t>
            </a:r>
            <a:r>
              <a:rPr lang="zh-CN" altLang="en-US" sz="2200">
                <a:solidFill>
                  <a:srgbClr val="3333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段</a:t>
            </a:r>
            <a:r>
              <a:rPr lang="zh-CN" altLang="en-US" sz="2200" smtClean="0">
                <a:solidFill>
                  <a:srgbClr val="FF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描述</a:t>
            </a:r>
            <a:r>
              <a:rPr lang="zh-CN" altLang="en-US" sz="2200" smtClean="0">
                <a:solidFill>
                  <a:srgbClr val="3333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，这</a:t>
            </a:r>
            <a:r>
              <a:rPr lang="zh-CN" altLang="en-US" sz="2200" dirty="0" smtClean="0">
                <a:solidFill>
                  <a:srgbClr val="3333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两段描述均不能满足</a:t>
            </a:r>
            <a:r>
              <a:rPr lang="zh-CN" altLang="en-US" sz="2200" smtClean="0">
                <a:solidFill>
                  <a:srgbClr val="3333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算法的特性，试问</a:t>
            </a:r>
            <a:r>
              <a:rPr lang="zh-CN" altLang="en-US" sz="2200" dirty="0" smtClean="0">
                <a:solidFill>
                  <a:srgbClr val="3333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它们违反</a:t>
            </a:r>
            <a:r>
              <a:rPr lang="zh-CN" altLang="en-US" sz="2200" smtClean="0">
                <a:solidFill>
                  <a:srgbClr val="3333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了哪些特性？</a:t>
            </a:r>
            <a:endParaRPr lang="zh-CN" altLang="en-US" sz="2200" dirty="0">
              <a:solidFill>
                <a:srgbClr val="3333FF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571604" y="2214554"/>
            <a:ext cx="3286148" cy="2240201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2700000" scaled="1"/>
            <a:tileRect/>
          </a:gradFill>
          <a:scene3d>
            <a:camera prst="perspectiveHeroicExtremeRightFacing"/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/>
          <a:p>
            <a:pPr algn="just">
              <a:lnSpc>
                <a:spcPct val="80000"/>
              </a:lnSpc>
            </a:pPr>
            <a:r>
              <a:rPr lang="en-US" altLang="zh-CN" sz="1800" dirty="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 err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exam1</a:t>
            </a:r>
            <a:r>
              <a:rPr lang="en-US" altLang="zh-CN" sz="18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() </a:t>
            </a:r>
            <a:endParaRPr lang="en-US" altLang="zh-CN" sz="1800" dirty="0">
              <a:solidFill>
                <a:srgbClr val="FF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{  </a:t>
            </a:r>
            <a:r>
              <a:rPr lang="en-US" altLang="zh-CN" sz="1800" smtClean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int  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1800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＝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2;</a:t>
            </a:r>
            <a:endParaRPr lang="en-US" altLang="zh-CN" sz="1800" dirty="0">
              <a:solidFill>
                <a:srgbClr val="00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zh-CN" sz="1800" smtClean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while 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n%2</a:t>
            </a:r>
            <a:r>
              <a:rPr lang="zh-CN" altLang="en-US" sz="1800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＝＝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0)    </a:t>
            </a:r>
            <a:endParaRPr lang="en-US" altLang="zh-CN" sz="1800" dirty="0">
              <a:solidFill>
                <a:srgbClr val="00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zh-CN" sz="1800" smtClean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  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1800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＝</a:t>
            </a:r>
            <a:r>
              <a:rPr lang="en-US" altLang="zh-CN" sz="1800" dirty="0" err="1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n+2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; </a:t>
            </a:r>
            <a:endParaRPr lang="en-US" altLang="zh-CN" sz="1800" dirty="0">
              <a:solidFill>
                <a:srgbClr val="00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zh-CN" sz="1800" smtClean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printf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("%</a:t>
            </a:r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d\</a:t>
            </a:r>
            <a:r>
              <a:rPr lang="en-US" altLang="zh-CN" sz="1800" err="1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1800" smtClean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"</a:t>
            </a:r>
            <a:r>
              <a:rPr lang="zh-CN" altLang="en-US" sz="1800" smtClean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);</a:t>
            </a:r>
            <a:endParaRPr lang="en-US" altLang="zh-CN" sz="1800" dirty="0">
              <a:solidFill>
                <a:srgbClr val="00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zh-CN" sz="1800" dirty="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FF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4" name="右大括号 3"/>
          <p:cNvSpPr/>
          <p:nvPr/>
        </p:nvSpPr>
        <p:spPr>
          <a:xfrm>
            <a:off x="4643438" y="2143116"/>
            <a:ext cx="142876" cy="2071702"/>
          </a:xfrm>
          <a:prstGeom prst="rightBrace">
            <a:avLst/>
          </a:prstGeom>
          <a:ln w="28575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29190" y="2714620"/>
            <a:ext cx="33575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>
                <a:solidFill>
                  <a:srgbClr val="3333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其中有一</a:t>
            </a:r>
            <a:r>
              <a:rPr lang="zh-CN" altLang="en-US" sz="2000" dirty="0" smtClean="0">
                <a:solidFill>
                  <a:srgbClr val="3333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zh-CN" altLang="en-US" sz="2000" smtClean="0">
                <a:solidFill>
                  <a:srgbClr val="3333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死循环，违反</a:t>
            </a:r>
            <a:r>
              <a:rPr lang="zh-CN" altLang="en-US" sz="2000" dirty="0" smtClean="0">
                <a:solidFill>
                  <a:srgbClr val="3333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了算法的</a:t>
            </a:r>
            <a:r>
              <a:rPr lang="zh-CN" altLang="en-US" sz="2000" dirty="0" smtClean="0">
                <a:solidFill>
                  <a:srgbClr val="FF33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有</a:t>
            </a:r>
            <a:r>
              <a:rPr lang="zh-CN" altLang="en-US" sz="2000" smtClean="0">
                <a:solidFill>
                  <a:srgbClr val="FF33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穷性</a:t>
            </a:r>
            <a:r>
              <a:rPr lang="zh-CN" altLang="en-US" sz="2000" smtClean="0">
                <a:solidFill>
                  <a:srgbClr val="3333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特性。</a:t>
            </a:r>
            <a:endParaRPr lang="zh-CN" altLang="en-US" sz="2000" dirty="0">
              <a:solidFill>
                <a:srgbClr val="3333FF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5786" y="1458545"/>
            <a:ext cx="2571768" cy="43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20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20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）描述一</a:t>
            </a:r>
            <a:endParaRPr lang="zh-CN" altLang="en-US" sz="2200" dirty="0" smtClean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2"/>
          <p:cNvSpPr txBox="1">
            <a:spLocks noChangeArrowheads="1"/>
          </p:cNvSpPr>
          <p:nvPr/>
        </p:nvSpPr>
        <p:spPr bwMode="auto">
          <a:xfrm>
            <a:off x="1000100" y="1721421"/>
            <a:ext cx="3786214" cy="1880103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2700000" scaled="1"/>
            <a:tileRect/>
          </a:gradFill>
          <a:scene3d>
            <a:camera prst="isometricOffAxis1Right"/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altLang="zh-CN" sz="1800" dirty="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 err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exam2</a:t>
            </a:r>
            <a:r>
              <a:rPr lang="en-US" altLang="zh-CN" sz="18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()</a:t>
            </a:r>
            <a:endParaRPr lang="en-US" altLang="zh-CN" sz="1800" dirty="0">
              <a:solidFill>
                <a:srgbClr val="FF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{  </a:t>
            </a: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int x</a:t>
            </a:r>
            <a:r>
              <a:rPr lang="zh-CN" altLang="en-US" sz="18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y=0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x=5/y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printf("%d</a:t>
            </a:r>
            <a:r>
              <a:rPr lang="zh-CN" altLang="en-US" sz="18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%d\n"</a:t>
            </a:r>
            <a:r>
              <a:rPr lang="zh-CN" altLang="en-US" sz="18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18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);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altLang="zh-CN" sz="1800" dirty="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FF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" name="右大括号 2"/>
          <p:cNvSpPr/>
          <p:nvPr/>
        </p:nvSpPr>
        <p:spPr>
          <a:xfrm>
            <a:off x="4929190" y="1428736"/>
            <a:ext cx="142876" cy="2071702"/>
          </a:xfrm>
          <a:prstGeom prst="rightBrace">
            <a:avLst/>
          </a:prstGeom>
          <a:ln w="28575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14942" y="2071678"/>
            <a:ext cx="33575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其中包含</a:t>
            </a:r>
            <a:r>
              <a:rPr lang="zh-CN" altLang="en-US" sz="2000" dirty="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除</a:t>
            </a:r>
            <a:r>
              <a:rPr lang="zh-CN" altLang="en-US" sz="200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零错误，违反</a:t>
            </a:r>
            <a:r>
              <a:rPr lang="zh-CN" altLang="en-US" sz="2000" dirty="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了算法</a:t>
            </a:r>
            <a:r>
              <a:rPr lang="zh-CN" altLang="en-US" sz="200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000" smtClean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可行性</a:t>
            </a:r>
            <a:r>
              <a:rPr lang="zh-CN" altLang="en-US" sz="200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特性</a:t>
            </a:r>
            <a:endParaRPr lang="zh-CN" altLang="en-US" sz="2000" dirty="0">
              <a:solidFill>
                <a:srgbClr val="3333FF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8662" y="857232"/>
            <a:ext cx="2357454" cy="43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20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20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 描述二</a:t>
            </a:r>
            <a:endParaRPr lang="zh-CN" altLang="en-US" sz="22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2" descr="蓝色面巾纸"/>
          <p:cNvSpPr txBox="1">
            <a:spLocks noChangeArrowheads="1"/>
          </p:cNvSpPr>
          <p:nvPr/>
        </p:nvSpPr>
        <p:spPr bwMode="auto">
          <a:xfrm>
            <a:off x="428596" y="214290"/>
            <a:ext cx="3571900" cy="584775"/>
          </a:xfrm>
          <a:prstGeom prst="rect">
            <a:avLst/>
          </a:prstGeom>
          <a:blipFill dpi="0" rotWithShape="1">
            <a:blip r:embed="rId1" cstate="print"/>
            <a:srcRect/>
            <a:tile tx="0" ty="0" sx="100000" sy="100000" flip="none" algn="tl"/>
          </a:blip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00000"/>
              </a:lnSpc>
            </a:pPr>
            <a:r>
              <a:rPr lang="en-US" altLang="zh-CN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altLang="zh-CN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1.2.2 </a:t>
            </a:r>
            <a:r>
              <a:rPr lang="en-US" altLang="zh-CN" sz="32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 </a:t>
            </a:r>
            <a:r>
              <a:rPr lang="zh-CN" altLang="en-US" sz="32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算法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描述</a:t>
            </a:r>
            <a:endParaRPr lang="zh-CN" altLang="en-US" sz="32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ea typeface="隶书" panose="02010509060101010101" pitchFamily="49" charset="-122"/>
            </a:endParaRPr>
          </a:p>
        </p:txBody>
      </p:sp>
      <p:grpSp>
        <p:nvGrpSpPr>
          <p:cNvPr id="10" name="组合 20"/>
          <p:cNvGrpSpPr/>
          <p:nvPr/>
        </p:nvGrpSpPr>
        <p:grpSpPr>
          <a:xfrm>
            <a:off x="4587533" y="1143618"/>
            <a:ext cx="4429156" cy="642942"/>
            <a:chOff x="1071538" y="1000108"/>
            <a:chExt cx="4429156" cy="642942"/>
          </a:xfrm>
        </p:grpSpPr>
        <p:sp>
          <p:nvSpPr>
            <p:cNvPr id="13" name="圆角矩形 12"/>
            <p:cNvSpPr/>
            <p:nvPr/>
          </p:nvSpPr>
          <p:spPr>
            <a:xfrm>
              <a:off x="2428860" y="1000108"/>
              <a:ext cx="1571636" cy="642942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算法</a:t>
              </a: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4" name="右箭头 13"/>
            <p:cNvSpPr/>
            <p:nvPr/>
          </p:nvSpPr>
          <p:spPr>
            <a:xfrm>
              <a:off x="1785918" y="1214422"/>
              <a:ext cx="571504" cy="214314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71538" y="1109646"/>
              <a:ext cx="78581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输入</a:t>
              </a:r>
              <a:endParaRPr lang="zh-CN" altLang="en-US" sz="20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7" name="右箭头 16"/>
            <p:cNvSpPr/>
            <p:nvPr/>
          </p:nvSpPr>
          <p:spPr>
            <a:xfrm>
              <a:off x="4071934" y="1247760"/>
              <a:ext cx="571504" cy="214314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14876" y="1142984"/>
              <a:ext cx="78581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输出</a:t>
              </a:r>
              <a:endParaRPr lang="zh-CN" altLang="en-US" sz="20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236220" y="1682750"/>
            <a:ext cx="8135938" cy="42989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p>
            <a:pPr algn="l">
              <a:spcBef>
                <a:spcPct val="50000"/>
              </a:spcBef>
            </a:pP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一、伪码描述方式</a:t>
            </a:r>
            <a:endParaRPr lang="zh-CN" altLang="en-US" sz="220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535555"/>
            <a:ext cx="5314315" cy="3809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1" name="Text Box 3"/>
          <p:cNvSpPr txBox="1">
            <a:spLocks noChangeArrowheads="1"/>
          </p:cNvSpPr>
          <p:nvPr/>
        </p:nvSpPr>
        <p:spPr bwMode="auto">
          <a:xfrm>
            <a:off x="187325" y="800100"/>
            <a:ext cx="8135938" cy="42989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p>
            <a:pPr algn="l">
              <a:spcBef>
                <a:spcPct val="50000"/>
              </a:spcBef>
            </a:pPr>
            <a:r>
              <a:rPr 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例：求最大公约数</a:t>
            </a:r>
            <a:endParaRPr lang="zh-CN" sz="220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255" y="1772285"/>
            <a:ext cx="5990590" cy="3933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" y="1097915"/>
            <a:ext cx="2923540" cy="5466715"/>
          </a:xfrm>
          <a:prstGeom prst="rect">
            <a:avLst/>
          </a:prstGeom>
        </p:spPr>
      </p:pic>
      <p:sp>
        <p:nvSpPr>
          <p:cNvPr id="201731" name="Text Box 3"/>
          <p:cNvSpPr txBox="1">
            <a:spLocks noChangeArrowheads="1"/>
          </p:cNvSpPr>
          <p:nvPr/>
        </p:nvSpPr>
        <p:spPr bwMode="auto">
          <a:xfrm>
            <a:off x="4053840" y="1205230"/>
            <a:ext cx="3718560" cy="9372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辗转相除法（欧几里得算法）</a:t>
            </a:r>
            <a:endParaRPr lang="zh-CN" sz="220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>
              <a:spcBef>
                <a:spcPct val="50000"/>
              </a:spcBef>
            </a:pPr>
            <a:r>
              <a:rPr lang="zh-CN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gcd(a,b) = gcd(b,a%b)</a:t>
            </a:r>
            <a:endParaRPr lang="zh-CN" sz="2200">
              <a:solidFill>
                <a:srgbClr val="FF0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4" name="图片 3" descr="GreatestCommonDivisor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730" y="2856865"/>
            <a:ext cx="3447415" cy="28962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840" y="1288415"/>
            <a:ext cx="7209790" cy="5085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785" y="2018665"/>
            <a:ext cx="6085840" cy="3723640"/>
          </a:xfrm>
          <a:prstGeom prst="rect">
            <a:avLst/>
          </a:prstGeom>
        </p:spPr>
      </p:pic>
      <p:sp>
        <p:nvSpPr>
          <p:cNvPr id="201731" name="Text Box 3"/>
          <p:cNvSpPr txBox="1">
            <a:spLocks noChangeArrowheads="1"/>
          </p:cNvSpPr>
          <p:nvPr/>
        </p:nvSpPr>
        <p:spPr bwMode="auto">
          <a:xfrm>
            <a:off x="150495" y="1437005"/>
            <a:ext cx="8135938" cy="42989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p>
            <a:pPr algn="l">
              <a:spcBef>
                <a:spcPct val="50000"/>
              </a:spcBef>
            </a:pPr>
            <a:r>
              <a:rPr 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例：数组的顺序检索</a:t>
            </a:r>
            <a:endParaRPr lang="zh-CN" sz="220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41985" y="1650365"/>
            <a:ext cx="6151245" cy="24301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3200" smtClean="0">
                <a:ea typeface="楷体" panose="02010609060101010101" pitchFamily="49" charset="-122"/>
                <a:cs typeface="Times New Roman" panose="02020603050405020304" pitchFamily="18" charset="0"/>
              </a:rPr>
              <a:t>用伪码表示算法</a:t>
            </a:r>
            <a:endParaRPr lang="zh-CN" altLang="en-US" sz="2000" smtClean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 eaLnBrk="1" latinLnBrk="0" hangingPunct="1">
              <a:lnSpc>
                <a:spcPct val="200000"/>
              </a:lnSpc>
            </a:pPr>
            <a:r>
              <a:rPr lang="zh-CN" altLang="en-US" sz="2000" smtClean="0">
                <a:ea typeface="楷体" panose="02010609060101010101" pitchFamily="49" charset="-122"/>
                <a:cs typeface="Times New Roman" panose="02020603050405020304" pitchFamily="18" charset="0"/>
              </a:rPr>
              <a:t>• 伪码不是程序代码，只是给出算法的主要步骤</a:t>
            </a:r>
            <a:endParaRPr lang="zh-CN" altLang="en-US" sz="2000" smtClean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 eaLnBrk="1" latinLnBrk="0" hangingPunct="1">
              <a:lnSpc>
                <a:spcPct val="200000"/>
              </a:lnSpc>
            </a:pPr>
            <a:r>
              <a:rPr lang="zh-CN" altLang="en-US" sz="2000" smtClean="0">
                <a:ea typeface="楷体" panose="02010609060101010101" pitchFamily="49" charset="-122"/>
                <a:cs typeface="Times New Roman" panose="02020603050405020304" pitchFamily="18" charset="0"/>
              </a:rPr>
              <a:t>• 伪码中有哪些关键字？</a:t>
            </a:r>
            <a:endParaRPr lang="zh-CN" altLang="en-US" sz="2000" smtClean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 eaLnBrk="1" latinLnBrk="0" hangingPunct="1">
              <a:lnSpc>
                <a:spcPct val="200000"/>
              </a:lnSpc>
            </a:pPr>
            <a:r>
              <a:rPr lang="zh-CN" altLang="en-US" sz="2000" smtClean="0">
                <a:ea typeface="楷体" panose="02010609060101010101" pitchFamily="49" charset="-122"/>
                <a:cs typeface="Times New Roman" panose="02020603050405020304" pitchFamily="18" charset="0"/>
              </a:rPr>
              <a:t>• 伪码中允许过程调用</a:t>
            </a:r>
            <a:endParaRPr lang="zh-CN" altLang="en-US" sz="2000" smtClean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5010" y="679427"/>
            <a:ext cx="400052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dirty="0">
                <a:solidFill>
                  <a:schemeClr val="bg1"/>
                </a:solidFill>
                <a:ea typeface="微软雅黑" panose="020B0503020204020204" pitchFamily="34" charset="-122"/>
              </a:rPr>
              <a:t>推荐学习网站</a:t>
            </a:r>
            <a:endParaRPr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53" y="1293716"/>
            <a:ext cx="707236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https://leetcode.com/</a:t>
            </a:r>
            <a:endParaRPr lang="en-US" altLang="zh-CN" sz="20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2235" y="1880235"/>
            <a:ext cx="7519670" cy="4856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253365" y="354965"/>
            <a:ext cx="8135938" cy="42989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p>
            <a:pPr algn="l">
              <a:spcBef>
                <a:spcPct val="50000"/>
              </a:spcBef>
            </a:pP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二、程序描述方式</a:t>
            </a:r>
            <a:endParaRPr lang="zh-CN" altLang="en-US" sz="220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01731" name="Text Box 3"/>
          <p:cNvSpPr txBox="1">
            <a:spLocks noChangeArrowheads="1"/>
          </p:cNvSpPr>
          <p:nvPr/>
        </p:nvSpPr>
        <p:spPr bwMode="auto">
          <a:xfrm>
            <a:off x="539750" y="1340485"/>
            <a:ext cx="8135938" cy="76944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　以设计求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1+2+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…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值的算法为例说明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C/C++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语言描述算法的一般形式，该算法如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下：</a:t>
            </a:r>
            <a:endParaRPr lang="zh-CN" altLang="en-US" sz="220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2" name="TextBox 5"/>
          <p:cNvSpPr txBox="1"/>
          <p:nvPr/>
        </p:nvSpPr>
        <p:spPr>
          <a:xfrm>
            <a:off x="1785918" y="2786692"/>
            <a:ext cx="4000528" cy="3098165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 lIns="216000" tIns="180000" bIns="180000" rtlCol="0">
            <a:spAutoFit/>
          </a:bodyPr>
          <a:lstStyle/>
          <a:p>
            <a:pPr algn="l"/>
            <a:r>
              <a:rPr lang="en-US" altLang="zh-CN" sz="1800" smtClean="0">
                <a:solidFill>
                  <a:srgbClr val="99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 fun</a:t>
            </a:r>
            <a:r>
              <a:rPr lang="en-US" altLang="zh-CN" sz="1800" u="sng" smtClean="0">
                <a:solidFill>
                  <a:srgbClr val="99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n,int s)</a:t>
            </a:r>
            <a:endParaRPr lang="en-US" altLang="zh-CN" sz="1800" u="sng" smtClean="0">
              <a:solidFill>
                <a:srgbClr val="99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(n&lt;0) return false;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s=0;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 (int i=1;i&lt;=n;i++)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s+=i;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true;</a:t>
            </a:r>
            <a:endParaRPr lang="en-US" altLang="zh-CN" sz="180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CN" alt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2"/>
          <p:cNvGrpSpPr/>
          <p:nvPr/>
        </p:nvGrpSpPr>
        <p:grpSpPr>
          <a:xfrm>
            <a:off x="714348" y="2428868"/>
            <a:ext cx="6023946" cy="2569845"/>
            <a:chOff x="714348" y="2428868"/>
            <a:chExt cx="6023946" cy="2569845"/>
          </a:xfrm>
        </p:grpSpPr>
        <p:sp>
          <p:nvSpPr>
            <p:cNvPr id="4" name="TextBox 3"/>
            <p:cNvSpPr txBox="1"/>
            <p:nvPr/>
          </p:nvSpPr>
          <p:spPr>
            <a:xfrm>
              <a:off x="714348" y="2428868"/>
              <a:ext cx="5000660" cy="256984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tint val="50000"/>
                    <a:satMod val="300000"/>
                  </a:schemeClr>
                </a:gs>
                <a:gs pos="35000">
                  <a:schemeClr val="accent3">
                    <a:tint val="37000"/>
                    <a:satMod val="3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2700000" scaled="1"/>
              <a:tileRect/>
            </a:gradFill>
            <a:effectLst>
              <a:glow rad="139700">
                <a:schemeClr val="accent4">
                  <a:satMod val="175000"/>
                  <a:alpha val="40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180000" tIns="108000" rIns="180000" bIns="108000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800" dirty="0" smtClean="0">
                  <a:solidFill>
                    <a:srgbClr val="66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返回值</a:t>
              </a:r>
              <a:r>
                <a:rPr lang="zh-CN" altLang="en-US" sz="1800" dirty="0" smtClean="0">
                  <a:solidFill>
                    <a:srgbClr val="00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 </a:t>
              </a:r>
              <a:r>
                <a:rPr lang="zh-CN" altLang="en-US" sz="1800" dirty="0" smtClean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算法对应的函数名</a:t>
              </a:r>
              <a:r>
                <a:rPr lang="en-US" altLang="zh-CN" sz="1800" dirty="0" smtClean="0">
                  <a:solidFill>
                    <a:srgbClr val="00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(</a:t>
              </a:r>
              <a:r>
                <a:rPr lang="zh-CN" altLang="en-US" sz="18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形参列表</a:t>
              </a:r>
              <a:r>
                <a:rPr lang="en-US" altLang="zh-CN" sz="1800" dirty="0" smtClean="0">
                  <a:solidFill>
                    <a:srgbClr val="00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)</a:t>
              </a:r>
              <a:endParaRPr lang="en-US" altLang="zh-CN" sz="1800" dirty="0" smtClean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ct val="100000"/>
                </a:lnSpc>
              </a:pPr>
              <a:r>
                <a:rPr lang="en-US" altLang="zh-CN" sz="1800" smtClean="0">
                  <a:solidFill>
                    <a:srgbClr val="00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{  </a:t>
              </a:r>
              <a:endParaRPr lang="en-US" altLang="zh-CN" sz="1800" smtClean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ct val="100000"/>
                </a:lnSpc>
              </a:pPr>
              <a:r>
                <a:rPr lang="en-US" altLang="zh-CN" sz="1800" smtClean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  //</a:t>
              </a:r>
              <a:r>
                <a:rPr lang="zh-CN" altLang="en-US" sz="1800" smtClean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临时变量的定义</a:t>
              </a:r>
              <a:endPara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ct val="100000"/>
                </a:lnSpc>
              </a:pPr>
              <a:r>
                <a:rPr lang="en-US" altLang="zh-CN" sz="1800" smtClean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  //</a:t>
              </a:r>
              <a:r>
                <a:rPr lang="zh-CN" altLang="en-US" sz="1800" smtClean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实现由输入参数到输出参数的操作</a:t>
              </a:r>
              <a:endParaRPr lang="en-US" altLang="zh-CN" sz="1800" dirty="0" smtClean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ct val="100000"/>
                </a:lnSpc>
              </a:pPr>
              <a:r>
                <a:rPr lang="en-US" altLang="zh-CN" sz="1800" dirty="0" smtClean="0">
                  <a:solidFill>
                    <a:srgbClr val="00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	…</a:t>
              </a:r>
              <a:endParaRPr lang="en-US" altLang="zh-CN" sz="1800" dirty="0" smtClean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ct val="100000"/>
                </a:lnSpc>
              </a:pPr>
              <a:r>
                <a:rPr lang="en-US" altLang="zh-CN" sz="1800" dirty="0" smtClean="0">
                  <a:solidFill>
                    <a:srgbClr val="00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}</a:t>
              </a:r>
              <a:endParaRPr lang="zh-CN" altLang="en-US" sz="1800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" name="右大括号 4"/>
            <p:cNvSpPr/>
            <p:nvPr/>
          </p:nvSpPr>
          <p:spPr>
            <a:xfrm>
              <a:off x="5929322" y="2928934"/>
              <a:ext cx="142876" cy="1357322"/>
            </a:xfrm>
            <a:prstGeom prst="rightBrace">
              <a:avLst/>
            </a:prstGeom>
            <a:ln w="28575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15074" y="3143248"/>
              <a:ext cx="523220" cy="100013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000" dirty="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函数体</a:t>
              </a:r>
              <a:endParaRPr lang="zh-CN" altLang="en-US" sz="2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组合 23"/>
          <p:cNvGrpSpPr/>
          <p:nvPr/>
        </p:nvGrpSpPr>
        <p:grpSpPr>
          <a:xfrm>
            <a:off x="642910" y="5003786"/>
            <a:ext cx="7358114" cy="1655875"/>
            <a:chOff x="642910" y="5003786"/>
            <a:chExt cx="7358114" cy="1655875"/>
          </a:xfrm>
        </p:grpSpPr>
        <p:sp>
          <p:nvSpPr>
            <p:cNvPr id="7" name="TextBox 6"/>
            <p:cNvSpPr txBox="1"/>
            <p:nvPr/>
          </p:nvSpPr>
          <p:spPr>
            <a:xfrm>
              <a:off x="642910" y="5003786"/>
              <a:ext cx="7358114" cy="92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l">
                <a:lnSpc>
                  <a:spcPts val="2600"/>
                </a:lnSpc>
                <a:buBlip>
                  <a:blip r:embed="rId1"/>
                </a:buBlip>
              </a:pPr>
              <a:r>
                <a:rPr lang="zh-CN" altLang="en-US" sz="2200" dirty="0" smtClean="0">
                  <a:solidFill>
                    <a:srgbClr val="66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返回值</a:t>
              </a:r>
              <a:r>
                <a:rPr lang="zh-CN" altLang="en-US" sz="2200" dirty="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：</a:t>
              </a:r>
              <a:r>
                <a:rPr lang="zh-CN" altLang="en-US" sz="2200" dirty="0" smtClean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通常为</a:t>
              </a:r>
              <a:r>
                <a:rPr lang="en-US" altLang="zh-CN" sz="2200" err="1" smtClean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bool</a:t>
              </a:r>
              <a:r>
                <a:rPr lang="zh-CN" altLang="en-US" sz="2200" smtClean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类型，表示</a:t>
              </a:r>
              <a:r>
                <a:rPr lang="zh-CN" altLang="en-US" sz="2200" dirty="0" smtClean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算法是否成功执行。</a:t>
              </a:r>
              <a:endParaRPr lang="en-US" altLang="zh-CN" sz="2200" dirty="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marL="457200" indent="-457200" algn="l">
                <a:lnSpc>
                  <a:spcPts val="2600"/>
                </a:lnSpc>
                <a:buBlip>
                  <a:blip r:embed="rId1"/>
                </a:buBlip>
              </a:pPr>
              <a:r>
                <a:rPr lang="zh-CN" altLang="en-US" sz="22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形参列表</a:t>
              </a:r>
              <a:r>
                <a:rPr lang="zh-CN" altLang="en-US" sz="2200" dirty="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：</a:t>
              </a:r>
              <a:r>
                <a:rPr lang="zh-CN" altLang="en-US" sz="2200" dirty="0" smtClean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由</a:t>
              </a:r>
              <a:r>
                <a:rPr lang="zh-CN" altLang="en-US" sz="2200" u="heavy" dirty="0" smtClean="0">
                  <a:solidFill>
                    <a:srgbClr val="000000"/>
                  </a:solidFill>
                  <a:uFill>
                    <a:solidFill>
                      <a:srgbClr val="6600CC"/>
                    </a:solidFill>
                  </a:u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输入型参数</a:t>
              </a:r>
              <a:r>
                <a:rPr lang="zh-CN" altLang="en-US" sz="2200" dirty="0" smtClean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和</a:t>
              </a:r>
              <a:r>
                <a:rPr lang="zh-CN" altLang="en-US" sz="2200" u="heavy" dirty="0" smtClean="0">
                  <a:solidFill>
                    <a:srgbClr val="000000"/>
                  </a:solidFill>
                  <a:uFill>
                    <a:solidFill>
                      <a:srgbClr val="7030A0"/>
                    </a:solidFill>
                  </a:u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输出型参数</a:t>
              </a:r>
              <a:r>
                <a:rPr lang="zh-CN" altLang="en-US" sz="2200" dirty="0" smtClean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构成。</a:t>
              </a:r>
              <a:endPara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28926" y="6228774"/>
              <a:ext cx="14287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mtClean="0">
                  <a:solidFill>
                    <a:srgbClr val="0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算法输入</a:t>
              </a:r>
              <a:endParaRPr lang="zh-CN" altLang="en-US" sz="2000">
                <a:solidFill>
                  <a:srgbClr val="0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3438" y="6228774"/>
              <a:ext cx="14287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mtClean="0">
                  <a:solidFill>
                    <a:srgbClr val="0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算法输出</a:t>
              </a:r>
              <a:endParaRPr lang="zh-CN" altLang="en-US" sz="2000">
                <a:solidFill>
                  <a:srgbClr val="0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 rot="5400000">
              <a:off x="3320033" y="6083527"/>
              <a:ext cx="360000" cy="794"/>
            </a:xfrm>
            <a:prstGeom prst="straightConnector1">
              <a:avLst/>
            </a:prstGeom>
            <a:ln w="28575">
              <a:solidFill>
                <a:srgbClr val="6600CC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rot="5400000">
              <a:off x="5034545" y="6083527"/>
              <a:ext cx="360000" cy="794"/>
            </a:xfrm>
            <a:prstGeom prst="straightConnector1">
              <a:avLst/>
            </a:prstGeom>
            <a:ln w="28575">
              <a:solidFill>
                <a:srgbClr val="6600CC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20"/>
          <p:cNvGrpSpPr/>
          <p:nvPr/>
        </p:nvGrpSpPr>
        <p:grpSpPr>
          <a:xfrm>
            <a:off x="1071538" y="1000108"/>
            <a:ext cx="4429156" cy="642942"/>
            <a:chOff x="1071538" y="1000108"/>
            <a:chExt cx="4429156" cy="642942"/>
          </a:xfrm>
        </p:grpSpPr>
        <p:sp>
          <p:nvSpPr>
            <p:cNvPr id="13" name="圆角矩形 12"/>
            <p:cNvSpPr/>
            <p:nvPr/>
          </p:nvSpPr>
          <p:spPr>
            <a:xfrm>
              <a:off x="2428860" y="1000108"/>
              <a:ext cx="1571636" cy="642942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算法</a:t>
              </a: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4" name="右箭头 13"/>
            <p:cNvSpPr/>
            <p:nvPr/>
          </p:nvSpPr>
          <p:spPr>
            <a:xfrm>
              <a:off x="1785918" y="1214422"/>
              <a:ext cx="571504" cy="214314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71538" y="1109646"/>
              <a:ext cx="78581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输入</a:t>
              </a:r>
              <a:endParaRPr lang="zh-CN" altLang="en-US" sz="20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7" name="右箭头 16"/>
            <p:cNvSpPr/>
            <p:nvPr/>
          </p:nvSpPr>
          <p:spPr>
            <a:xfrm>
              <a:off x="4071934" y="1247760"/>
              <a:ext cx="571504" cy="214314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14876" y="1142984"/>
              <a:ext cx="78581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输出</a:t>
              </a:r>
              <a:endParaRPr lang="zh-CN" altLang="en-US" sz="20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1" name="组合 21"/>
          <p:cNvGrpSpPr/>
          <p:nvPr/>
        </p:nvGrpSpPr>
        <p:grpSpPr>
          <a:xfrm>
            <a:off x="2926116" y="1714488"/>
            <a:ext cx="3146082" cy="576000"/>
            <a:chOff x="2926116" y="1714488"/>
            <a:chExt cx="3146082" cy="576000"/>
          </a:xfrm>
        </p:grpSpPr>
        <p:sp>
          <p:nvSpPr>
            <p:cNvPr id="19" name="燕尾形 18"/>
            <p:cNvSpPr/>
            <p:nvPr/>
          </p:nvSpPr>
          <p:spPr>
            <a:xfrm rot="5400000">
              <a:off x="2818116" y="1822488"/>
              <a:ext cx="576000" cy="360000"/>
            </a:xfrm>
            <a:prstGeom prst="chevr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357554" y="1811302"/>
              <a:ext cx="27146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mtClean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算法描述的一般格式</a:t>
              </a:r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2910" y="1392621"/>
            <a:ext cx="8143932" cy="46474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altLang="zh-CN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C</a:t>
            </a:r>
            <a:r>
              <a:rPr lang="en-US" altLang="zh-CN" sz="2200" dirty="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++</a:t>
            </a:r>
            <a:r>
              <a:rPr lang="zh-CN" altLang="en-US" sz="2200" dirty="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语言中提供了一种</a:t>
            </a:r>
            <a:r>
              <a:rPr lang="zh-CN" altLang="en-US" sz="2200" dirty="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引用</a:t>
            </a:r>
            <a:r>
              <a:rPr lang="zh-CN" altLang="en-US" sz="2200" dirty="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运算符</a:t>
            </a:r>
            <a:r>
              <a:rPr lang="zh-CN" altLang="en-US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“</a:t>
            </a:r>
            <a:r>
              <a:rPr lang="en-US" altLang="zh-CN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&amp;”</a:t>
            </a:r>
            <a:r>
              <a:rPr lang="zh-CN" altLang="en-US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用于描述输出型参数。</a:t>
            </a:r>
            <a:endParaRPr lang="zh-CN" altLang="en-US" sz="2200" dirty="0">
              <a:solidFill>
                <a:srgbClr val="3333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71604" y="2825156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dirty="0" smtClean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a=10;</a:t>
            </a:r>
            <a:endParaRPr lang="en-US" altLang="zh-CN" sz="2000" dirty="0" smtClean="0">
              <a:solidFill>
                <a:srgbClr val="3333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000" dirty="0" err="1" smtClean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dirty="0" smtClean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&amp;b=a;</a:t>
            </a:r>
            <a:endParaRPr lang="zh-CN" altLang="en-US" sz="2000" dirty="0">
              <a:solidFill>
                <a:srgbClr val="3333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714480" y="3683206"/>
            <a:ext cx="785818" cy="1073035"/>
            <a:chOff x="1928794" y="3326016"/>
            <a:chExt cx="785818" cy="1073035"/>
          </a:xfrm>
        </p:grpSpPr>
        <p:cxnSp>
          <p:nvCxnSpPr>
            <p:cNvPr id="7" name="直接箭头连接符 6"/>
            <p:cNvCxnSpPr/>
            <p:nvPr/>
          </p:nvCxnSpPr>
          <p:spPr>
            <a:xfrm rot="5400000" flipH="1" flipV="1">
              <a:off x="2000232" y="3610974"/>
              <a:ext cx="571504" cy="1588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28794" y="3968164"/>
              <a:ext cx="78581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引用</a:t>
              </a:r>
              <a:endParaRPr lang="zh-CN" altLang="en-US" sz="20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14414" y="2143116"/>
            <a:ext cx="1571636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引用示例</a:t>
            </a:r>
            <a:endParaRPr lang="zh-CN" altLang="en-US" dirty="0">
              <a:solidFill>
                <a:srgbClr val="FF000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57884" y="2643183"/>
            <a:ext cx="21431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endParaRPr lang="zh-CN" altLang="en-US" sz="20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43636" y="2714620"/>
            <a:ext cx="1071570" cy="50006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10</a:t>
            </a:r>
            <a:endParaRPr lang="zh-CN" altLang="en-US" sz="2000" dirty="0">
              <a:solidFill>
                <a:srgbClr val="00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57884" y="2947570"/>
            <a:ext cx="21431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endParaRPr lang="zh-CN" altLang="en-US" sz="20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643438" y="3357562"/>
            <a:ext cx="3214710" cy="764866"/>
            <a:chOff x="4643438" y="3000372"/>
            <a:chExt cx="3214710" cy="764866"/>
          </a:xfrm>
        </p:grpSpPr>
        <p:sp>
          <p:nvSpPr>
            <p:cNvPr id="14" name="TextBox 13"/>
            <p:cNvSpPr txBox="1"/>
            <p:nvPr/>
          </p:nvSpPr>
          <p:spPr>
            <a:xfrm>
              <a:off x="4643438" y="3357562"/>
              <a:ext cx="3214710" cy="407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两个变量共享内存空间</a:t>
              </a:r>
              <a:endParaRPr lang="zh-CN" altLang="en-US" sz="20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5" name="上箭头 14"/>
            <p:cNvSpPr/>
            <p:nvPr/>
          </p:nvSpPr>
          <p:spPr>
            <a:xfrm>
              <a:off x="5857884" y="3000372"/>
              <a:ext cx="142876" cy="357190"/>
            </a:xfrm>
            <a:prstGeom prst="up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00034" y="430072"/>
            <a:ext cx="3429024" cy="49859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如何描述输出型参数？</a:t>
            </a:r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643438" y="4214818"/>
            <a:ext cx="2714644" cy="979180"/>
            <a:chOff x="4643438" y="4214818"/>
            <a:chExt cx="2714644" cy="979180"/>
          </a:xfrm>
        </p:grpSpPr>
        <p:sp>
          <p:nvSpPr>
            <p:cNvPr id="19" name="下箭头 18"/>
            <p:cNvSpPr/>
            <p:nvPr/>
          </p:nvSpPr>
          <p:spPr>
            <a:xfrm>
              <a:off x="5857884" y="4214818"/>
              <a:ext cx="214314" cy="500066"/>
            </a:xfrm>
            <a:prstGeom prst="down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43438" y="4786322"/>
              <a:ext cx="2714644" cy="407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smtClean="0">
                  <a:solidFill>
                    <a:srgbClr val="FF00FF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zh-CN" altLang="en-US" sz="2000" smtClean="0">
                  <a:solidFill>
                    <a:srgbClr val="FF00FF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、</a:t>
              </a:r>
              <a:r>
                <a:rPr lang="en-US" altLang="zh-CN" sz="2000" i="1" smtClean="0">
                  <a:solidFill>
                    <a:srgbClr val="FF00FF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zh-CN" altLang="en-US" sz="2000" smtClean="0">
                  <a:solidFill>
                    <a:srgbClr val="FF00FF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同步发生改变</a:t>
              </a:r>
              <a:endParaRPr lang="zh-CN" altLang="en-US" sz="2000">
                <a:solidFill>
                  <a:srgbClr val="FF00FF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9" grpId="0"/>
      <p:bldP spid="11" grpId="0"/>
      <p:bldP spid="12" grpId="0" bldLvl="0" animBg="1"/>
      <p:bldP spid="1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2"/>
          <p:cNvSpPr txBox="1">
            <a:spLocks noChangeArrowheads="1"/>
          </p:cNvSpPr>
          <p:nvPr/>
        </p:nvSpPr>
        <p:spPr bwMode="auto">
          <a:xfrm>
            <a:off x="500034" y="285728"/>
            <a:ext cx="7072362" cy="430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200" smtClean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示例：</a:t>
            </a:r>
            <a:r>
              <a:rPr lang="zh-CN" altLang="en-US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设计一个交换两个整数的算法。</a:t>
            </a:r>
            <a:endParaRPr lang="zh-CN" altLang="en-US" sz="2200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7224" y="1571612"/>
            <a:ext cx="3714776" cy="17779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144000" bIns="108000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800" dirty="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dirty="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err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swap1</a:t>
            </a: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err="1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x</a:t>
            </a:r>
            <a:r>
              <a:rPr lang="zh-CN" altLang="en-US" sz="18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int </a:t>
            </a:r>
            <a:r>
              <a:rPr lang="en-US" altLang="zh-CN" sz="1800" dirty="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en-US" altLang="zh-CN" sz="1800" dirty="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endParaRPr lang="en-US" altLang="zh-CN" sz="1800" dirty="0" smtClean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dirty="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{  int </a:t>
            </a:r>
            <a:r>
              <a:rPr lang="en-US" altLang="zh-CN" sz="1800" dirty="0" err="1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tmp</a:t>
            </a:r>
            <a:r>
              <a:rPr lang="en-US" altLang="zh-CN" sz="1800" dirty="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 smtClean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tmp=x; x=y; </a:t>
            </a:r>
            <a:r>
              <a:rPr lang="en-US" altLang="zh-CN" sz="1800" dirty="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y=</a:t>
            </a:r>
            <a:r>
              <a:rPr lang="en-US" altLang="zh-CN" sz="1800" dirty="0" err="1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tmp</a:t>
            </a:r>
            <a:r>
              <a:rPr lang="en-US" altLang="zh-CN" sz="1800" dirty="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 smtClean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}</a:t>
            </a:r>
            <a:endParaRPr lang="zh-CN" altLang="en-US" sz="1800" dirty="0">
              <a:solidFill>
                <a:srgbClr val="3333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右大括号 5"/>
          <p:cNvSpPr/>
          <p:nvPr/>
        </p:nvSpPr>
        <p:spPr>
          <a:xfrm>
            <a:off x="4643438" y="2143116"/>
            <a:ext cx="214314" cy="785818"/>
          </a:xfrm>
          <a:prstGeom prst="righ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29190" y="2285992"/>
            <a:ext cx="2428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交换形参</a:t>
            </a:r>
            <a:r>
              <a:rPr lang="en-US" altLang="zh-CN" sz="2000" i="1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20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和</a:t>
            </a:r>
            <a:r>
              <a:rPr lang="en-US" altLang="zh-CN" sz="2000" i="1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zh-CN" altLang="en-US" sz="20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的值</a:t>
            </a:r>
            <a:endParaRPr lang="zh-CN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85720" y="3500438"/>
            <a:ext cx="7715304" cy="939289"/>
            <a:chOff x="285720" y="3500438"/>
            <a:chExt cx="7715304" cy="939289"/>
          </a:xfrm>
        </p:grpSpPr>
        <p:sp>
          <p:nvSpPr>
            <p:cNvPr id="3" name="TextBox 2"/>
            <p:cNvSpPr txBox="1"/>
            <p:nvPr/>
          </p:nvSpPr>
          <p:spPr>
            <a:xfrm>
              <a:off x="285720" y="4000504"/>
              <a:ext cx="7715304" cy="439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smtClean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当执行语句</a:t>
              </a:r>
              <a:r>
                <a:rPr lang="en-US" altLang="zh-CN" sz="2200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swap1(</a:t>
              </a:r>
              <a:r>
                <a:rPr lang="en-US" altLang="zh-CN" sz="2200" i="1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a</a:t>
              </a:r>
              <a:r>
                <a:rPr lang="zh-CN" altLang="en-US" sz="2200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2200" i="1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b</a:t>
              </a:r>
              <a:r>
                <a:rPr lang="en-US" altLang="zh-CN" sz="2200" smtClean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)</a:t>
              </a:r>
              <a:r>
                <a:rPr lang="zh-CN" altLang="en-US" sz="2200" smtClean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时，</a:t>
              </a:r>
              <a:r>
                <a:rPr lang="en-US" altLang="zh-CN" sz="2200" i="1" smtClean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a</a:t>
              </a:r>
              <a:r>
                <a:rPr lang="zh-CN" altLang="en-US" sz="2200" dirty="0" smtClean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和</a:t>
              </a:r>
              <a:r>
                <a:rPr lang="en-US" altLang="zh-CN" sz="2200" i="1" dirty="0" smtClean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b</a:t>
              </a:r>
              <a:r>
                <a:rPr lang="zh-CN" altLang="en-US" sz="2200" dirty="0" smtClean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实参值不会发生了交换。</a:t>
              </a:r>
              <a:endPara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下箭头 8"/>
            <p:cNvSpPr/>
            <p:nvPr/>
          </p:nvSpPr>
          <p:spPr>
            <a:xfrm>
              <a:off x="2928926" y="3500438"/>
              <a:ext cx="214314" cy="428628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57224" y="4786322"/>
            <a:ext cx="7000924" cy="4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分析：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、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既是输入型参数，也是输出型参数</a:t>
            </a:r>
            <a:endParaRPr lang="zh-CN" altLang="en-US" sz="220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4348" y="928670"/>
            <a:ext cx="4500594" cy="4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编写一个函数</a:t>
            </a:r>
            <a:r>
              <a:rPr lang="en-US" altLang="zh-CN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swap1(</a:t>
            </a:r>
            <a:r>
              <a:rPr lang="en-US" altLang="zh-CN" sz="2200" i="1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en-US" altLang="zh-CN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endParaRPr lang="zh-CN" altLang="en-US" sz="2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2050"/>
          <p:cNvSpPr txBox="1">
            <a:spLocks noChangeArrowheads="1"/>
          </p:cNvSpPr>
          <p:nvPr/>
        </p:nvSpPr>
        <p:spPr bwMode="auto">
          <a:xfrm>
            <a:off x="395288" y="642918"/>
            <a:ext cx="8229600" cy="8780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lang="zh-CN" altLang="en-US" smtClean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改正方法</a:t>
            </a:r>
            <a:r>
              <a:rPr lang="en-US" altLang="zh-CN" smtClean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mtClean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zh-CN" altLang="en-US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采用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指针的方式来回传形参</a:t>
            </a: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值，需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将上述函数改为</a:t>
            </a:r>
            <a:r>
              <a:rPr lang="zh-CN" altLang="en-US" sz="2200" dirty="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endParaRPr lang="zh-CN" altLang="en-US" sz="22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5786" y="4735503"/>
            <a:ext cx="7643866" cy="4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上述函数的调用改为</a:t>
            </a:r>
            <a:r>
              <a:rPr lang="en-US" altLang="zh-CN" sz="2200" dirty="0" err="1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swap2</a:t>
            </a:r>
            <a:r>
              <a:rPr lang="en-US" altLang="zh-CN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(&amp;</a:t>
            </a:r>
            <a:r>
              <a:rPr lang="en-US" altLang="zh-CN" sz="2200" i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&amp;</a:t>
            </a:r>
            <a:r>
              <a:rPr lang="en-US" altLang="zh-CN" sz="2200" i="1" err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</a:t>
            </a:r>
            <a:r>
              <a:rPr lang="en-US" altLang="zh-CN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  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</a:t>
            </a:r>
            <a:r>
              <a:rPr lang="zh-CN" altLang="en-US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  </a:t>
            </a:r>
            <a:r>
              <a:rPr lang="zh-CN" altLang="en-US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比较</a:t>
            </a:r>
            <a:r>
              <a:rPr lang="zh-CN" altLang="en-US" sz="2200" dirty="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复杂。</a:t>
            </a:r>
            <a:endParaRPr lang="zh-CN" altLang="en-US" sz="22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8662" y="1735107"/>
            <a:ext cx="4929222" cy="2645303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50000"/>
                  <a:satMod val="300000"/>
                </a:schemeClr>
              </a:gs>
              <a:gs pos="35000">
                <a:schemeClr val="accent5">
                  <a:tint val="37000"/>
                  <a:satMod val="300000"/>
                </a:schemeClr>
              </a:gs>
              <a:gs pos="100000">
                <a:schemeClr val="accent5">
                  <a:tint val="15000"/>
                  <a:satMod val="350000"/>
                </a:schemeClr>
              </a:gs>
            </a:gsLst>
            <a:lin ang="27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144000" rIns="180000" bIns="144000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 err="1" smtClean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swap2</a:t>
            </a:r>
            <a:r>
              <a:rPr lang="en-US" altLang="zh-CN" sz="1800" dirty="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*x</a:t>
            </a:r>
            <a:r>
              <a:rPr lang="zh-CN" altLang="en-US" sz="180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</a:t>
            </a:r>
            <a:r>
              <a:rPr lang="en-US" altLang="zh-CN" sz="1800" dirty="0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*y</a:t>
            </a:r>
            <a:r>
              <a:rPr lang="en-US" altLang="zh-CN" sz="1800" dirty="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</a:t>
            </a:r>
            <a:endParaRPr lang="en-US" altLang="zh-CN" sz="1800" dirty="0" smtClean="0">
              <a:solidFill>
                <a:srgbClr val="3333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int </a:t>
            </a:r>
            <a:r>
              <a:rPr lang="en-US" altLang="zh-CN" sz="1800" dirty="0" err="1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tmp</a:t>
            </a:r>
            <a:r>
              <a:rPr lang="en-US" altLang="zh-CN" sz="1800" dirty="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 smtClean="0">
              <a:solidFill>
                <a:srgbClr val="3333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tmp</a:t>
            </a:r>
            <a:r>
              <a:rPr lang="en-US" altLang="zh-CN" sz="1800" dirty="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=*</a:t>
            </a: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x;	</a:t>
            </a:r>
            <a:r>
              <a:rPr lang="en-US" altLang="zh-CN" sz="180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dirty="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将</a:t>
            </a:r>
            <a:r>
              <a:rPr lang="en-US" altLang="zh-CN" sz="1800" dirty="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1800" dirty="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的值放在</a:t>
            </a:r>
            <a:r>
              <a:rPr lang="en-US" altLang="zh-CN" sz="1800" dirty="0" err="1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tmp</a:t>
            </a:r>
            <a:r>
              <a:rPr lang="zh-CN" altLang="en-US" sz="1800" dirty="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中</a:t>
            </a:r>
            <a:endParaRPr lang="zh-CN" altLang="en-US" sz="1800" dirty="0" smtClean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zh-CN" altLang="en-US" sz="180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*</a:t>
            </a:r>
            <a:r>
              <a:rPr lang="en-US" altLang="zh-CN" sz="1800" dirty="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x=*</a:t>
            </a: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y;	</a:t>
            </a:r>
            <a:r>
              <a:rPr lang="en-US" altLang="zh-CN" sz="180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dirty="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将</a:t>
            </a:r>
            <a:r>
              <a:rPr lang="en-US" altLang="zh-CN" sz="1800" dirty="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1800" dirty="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所指的值改为*</a:t>
            </a:r>
            <a:r>
              <a:rPr lang="en-US" altLang="zh-CN" sz="1800" dirty="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y</a:t>
            </a:r>
            <a:endParaRPr lang="en-US" altLang="zh-CN" sz="1800" dirty="0" smtClean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*</a:t>
            </a:r>
            <a:r>
              <a:rPr lang="en-US" altLang="zh-CN" sz="1800" dirty="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y=</a:t>
            </a:r>
            <a:r>
              <a:rPr lang="en-US" altLang="zh-CN" sz="1800" dirty="0" err="1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tmp</a:t>
            </a:r>
            <a:r>
              <a:rPr lang="zh-CN" altLang="en-US" sz="180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；  </a:t>
            </a: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180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dirty="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将</a:t>
            </a:r>
            <a:r>
              <a:rPr lang="en-US" altLang="zh-CN" sz="1800" dirty="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zh-CN" altLang="en-US" sz="1800" dirty="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所指的值改为</a:t>
            </a:r>
            <a:r>
              <a:rPr lang="en-US" altLang="zh-CN" sz="1800" dirty="0" err="1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tmp</a:t>
            </a:r>
            <a:endParaRPr lang="en-US" altLang="zh-CN" sz="1800" dirty="0" smtClean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1800" dirty="0" smtClean="0">
              <a:solidFill>
                <a:srgbClr val="3333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" name="右大括号 5"/>
          <p:cNvSpPr/>
          <p:nvPr/>
        </p:nvSpPr>
        <p:spPr>
          <a:xfrm>
            <a:off x="5928198" y="2949553"/>
            <a:ext cx="144000" cy="1000132"/>
          </a:xfrm>
          <a:prstGeom prst="righ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43636" y="3092429"/>
            <a:ext cx="1643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交换形参</a:t>
            </a:r>
            <a:r>
              <a:rPr lang="en-US" altLang="zh-CN" sz="2000" i="1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20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和</a:t>
            </a:r>
            <a:r>
              <a:rPr lang="en-US" altLang="zh-CN" sz="2000" i="1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zh-CN" altLang="en-US" sz="20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所指向的值</a:t>
            </a:r>
            <a:endParaRPr lang="zh-CN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026"/>
          <p:cNvSpPr txBox="1">
            <a:spLocks noChangeArrowheads="1"/>
          </p:cNvSpPr>
          <p:nvPr/>
        </p:nvSpPr>
        <p:spPr bwMode="auto">
          <a:xfrm>
            <a:off x="1285852" y="1285860"/>
            <a:ext cx="4572032" cy="197749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27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0000" tIns="144000" rIns="180000" bIns="10800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swap</a:t>
            </a:r>
            <a:r>
              <a:rPr lang="en-US" altLang="zh-CN" sz="1800" dirty="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&amp;</a:t>
            </a:r>
            <a:r>
              <a:rPr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180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</a:t>
            </a:r>
            <a:r>
              <a:rPr lang="en-US" altLang="zh-CN" sz="1800" dirty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&amp;y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    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70000"/>
              </a:lnSpc>
            </a:pPr>
            <a:r>
              <a:rPr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形参前的“</a:t>
            </a:r>
            <a:r>
              <a:rPr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&amp;”</a:t>
            </a:r>
            <a:r>
              <a:rPr lang="zh-CN" altLang="en-US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符号不是指针运算符</a:t>
            </a:r>
            <a:endParaRPr lang="zh-CN" altLang="en-US" sz="1800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70000"/>
              </a:lnSpc>
            </a:pPr>
            <a:r>
              <a:rPr lang="en-US" altLang="zh-CN" sz="180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</a:t>
            </a: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int </a:t>
            </a:r>
            <a:r>
              <a:rPr lang="en-US" altLang="zh-CN" sz="1800" dirty="0" err="1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tmp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=x;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70000"/>
              </a:lnSpc>
            </a:pPr>
            <a:r>
              <a:rPr lang="en-US" altLang="zh-CN" sz="180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x=y</a:t>
            </a:r>
            <a:r>
              <a:rPr lang="en-US" altLang="zh-CN" sz="1800" dirty="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 y=</a:t>
            </a:r>
            <a:r>
              <a:rPr lang="en-US" altLang="zh-CN" sz="1800" dirty="0" err="1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tmp</a:t>
            </a:r>
            <a:r>
              <a:rPr lang="en-US" altLang="zh-CN" sz="1800" dirty="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70000"/>
              </a:lnSpc>
            </a:pP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    </a:t>
            </a:r>
            <a:endParaRPr lang="en-US" altLang="zh-CN" sz="1800" b="0" dirty="0">
              <a:solidFill>
                <a:srgbClr val="3333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395288" y="260350"/>
            <a:ext cx="8462992" cy="49859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mtClean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改正方法</a:t>
            </a:r>
            <a:r>
              <a:rPr lang="en-US" altLang="zh-CN" smtClean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mtClean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zh-CN" altLang="en-US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采用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引用</a:t>
            </a: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型</a:t>
            </a:r>
            <a:r>
              <a:rPr lang="zh-CN" altLang="en-US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形参  </a:t>
            </a:r>
            <a:r>
              <a:rPr lang="zh-CN" altLang="en-US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 将输出型</a:t>
            </a:r>
            <a:r>
              <a:rPr lang="zh-CN" altLang="en-US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形参改为引用类型。</a:t>
            </a:r>
            <a:endParaRPr lang="zh-CN" altLang="en-US" sz="22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857224" y="3786190"/>
            <a:ext cx="7632700" cy="2200602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当执行</a:t>
            </a: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语句</a:t>
            </a:r>
            <a:r>
              <a:rPr lang="en-US" altLang="zh-CN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swap(</a:t>
            </a:r>
            <a:r>
              <a:rPr lang="en-US" altLang="zh-CN" sz="2200" i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</a:t>
            </a:r>
            <a:r>
              <a:rPr lang="en-US" altLang="zh-CN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时，形、实参的匹配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相当于：</a:t>
            </a:r>
            <a:endParaRPr lang="zh-CN" altLang="en-US" sz="22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2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　</a:t>
            </a:r>
            <a:r>
              <a:rPr lang="en-US" altLang="zh-CN" sz="2000" dirty="0" err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20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000" dirty="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&amp;</a:t>
            </a:r>
            <a:r>
              <a:rPr lang="en-US" altLang="zh-CN" sz="20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x=a</a:t>
            </a:r>
            <a:r>
              <a:rPr lang="en-US" altLang="zh-CN" sz="20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;     //a</a:t>
            </a:r>
            <a:r>
              <a:rPr lang="zh-CN" altLang="en-US" sz="20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为</a:t>
            </a:r>
            <a:r>
              <a:rPr lang="en-US" altLang="zh-CN" sz="20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20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的引用</a:t>
            </a:r>
            <a:endParaRPr lang="en-US" altLang="zh-CN" sz="2000" dirty="0">
              <a:solidFill>
                <a:srgbClr val="FF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　</a:t>
            </a:r>
            <a:r>
              <a:rPr lang="en-US" altLang="zh-CN" sz="2000" dirty="0" err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20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000" dirty="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&amp;</a:t>
            </a:r>
            <a:r>
              <a:rPr lang="en-US" altLang="zh-CN" sz="20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y=b</a:t>
            </a:r>
            <a:r>
              <a:rPr lang="en-US" altLang="zh-CN" sz="20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;     //b</a:t>
            </a:r>
            <a:r>
              <a:rPr lang="zh-CN" altLang="en-US" sz="20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为</a:t>
            </a:r>
            <a:r>
              <a:rPr lang="en-US" altLang="zh-CN" sz="20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zh-CN" altLang="en-US" sz="20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的引用</a:t>
            </a:r>
            <a:endParaRPr lang="en-US" altLang="zh-CN" sz="2000" dirty="0">
              <a:solidFill>
                <a:srgbClr val="FF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这样，</a:t>
            </a:r>
            <a:r>
              <a:rPr lang="en-US" altLang="zh-CN" sz="2200" i="1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与</a:t>
            </a:r>
            <a:r>
              <a:rPr lang="en-US" altLang="zh-CN" sz="2200" i="1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共享存储空间、</a:t>
            </a:r>
            <a:r>
              <a:rPr lang="en-US" altLang="zh-CN" sz="2200" i="1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与</a:t>
            </a:r>
            <a:r>
              <a:rPr lang="en-US" altLang="zh-CN" sz="2200" i="1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共享</a:t>
            </a:r>
            <a:r>
              <a:rPr lang="zh-CN" altLang="en-US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存储空间，因此执行函数后</a:t>
            </a:r>
            <a:r>
              <a:rPr lang="en-US" altLang="zh-CN" sz="2200" i="1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和</a:t>
            </a:r>
            <a:r>
              <a:rPr lang="en-US" altLang="zh-CN" sz="2200" i="1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的值发生</a:t>
            </a: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了</a:t>
            </a:r>
            <a:r>
              <a:rPr lang="zh-CN" altLang="en-US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交换  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</a:t>
            </a:r>
            <a:r>
              <a:rPr lang="zh-CN" altLang="en-US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  </a:t>
            </a:r>
            <a:r>
              <a:rPr lang="zh-CN" altLang="en-US" sz="2200" smtClean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简单明了</a:t>
            </a:r>
            <a:r>
              <a:rPr lang="zh-CN" altLang="en-US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2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" name="右大括号 5"/>
          <p:cNvSpPr/>
          <p:nvPr/>
        </p:nvSpPr>
        <p:spPr>
          <a:xfrm>
            <a:off x="5929322" y="2285992"/>
            <a:ext cx="214314" cy="785818"/>
          </a:xfrm>
          <a:prstGeom prst="righ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15074" y="2428868"/>
            <a:ext cx="2428892" cy="40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交换形参</a:t>
            </a:r>
            <a:r>
              <a:rPr lang="en-US" altLang="zh-CN" sz="2000" i="1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20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和</a:t>
            </a:r>
            <a:r>
              <a:rPr lang="en-US" altLang="zh-CN" sz="2000" i="1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zh-CN" altLang="en-US" sz="20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的值</a:t>
            </a:r>
            <a:endParaRPr lang="zh-CN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7" grpId="0" bldLvl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ext Box 2"/>
          <p:cNvSpPr txBox="1">
            <a:spLocks noChangeArrowheads="1"/>
          </p:cNvSpPr>
          <p:nvPr/>
        </p:nvSpPr>
        <p:spPr bwMode="auto">
          <a:xfrm>
            <a:off x="504855" y="1339850"/>
            <a:ext cx="3352765" cy="216982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27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/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fun1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n)</a:t>
            </a:r>
            <a:endParaRPr lang="en-US" altLang="zh-CN" sz="1800" dirty="0">
              <a:solidFill>
                <a:srgbClr val="00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/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</a:t>
            </a:r>
            <a:r>
              <a:rPr lang="en-US" altLang="zh-CN" sz="1800" smtClean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dirty="0" err="1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m=2;</a:t>
            </a:r>
            <a:endParaRPr lang="en-US" altLang="zh-CN" sz="1800" dirty="0">
              <a:solidFill>
                <a:srgbClr val="00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/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1800" smtClean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fun2(</a:t>
            </a:r>
            <a:r>
              <a:rPr lang="en-US" altLang="zh-CN" sz="1800" u="sng" smtClean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u="sng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m </a:t>
            </a:r>
            <a:r>
              <a:rPr lang="en-US" altLang="zh-CN" sz="1800" smtClean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);</a:t>
            </a:r>
            <a:endParaRPr lang="en-US" altLang="zh-CN" sz="1800" dirty="0">
              <a:solidFill>
                <a:srgbClr val="00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/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1800" smtClean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printf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(“%</a:t>
            </a:r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d\</a:t>
            </a:r>
            <a:r>
              <a:rPr lang="en-US" altLang="zh-CN" sz="1800" err="1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1800" smtClean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”</a:t>
            </a:r>
            <a:r>
              <a:rPr lang="zh-CN" altLang="en-US" sz="1800" smtClean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);</a:t>
            </a:r>
            <a:endParaRPr lang="en-US" altLang="zh-CN" sz="1800" dirty="0">
              <a:solidFill>
                <a:srgbClr val="00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/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00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84323" name="Text Box 3"/>
          <p:cNvSpPr txBox="1">
            <a:spLocks noChangeArrowheads="1"/>
          </p:cNvSpPr>
          <p:nvPr/>
        </p:nvSpPr>
        <p:spPr bwMode="auto">
          <a:xfrm>
            <a:off x="4610130" y="1663661"/>
            <a:ext cx="3457575" cy="172662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 algn="just"/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fun2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u="sng" dirty="0" err="1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u="sng" dirty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u="sng" dirty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</a:t>
            </a:r>
            <a:endParaRPr lang="en-US" altLang="zh-CN" sz="1800" dirty="0">
              <a:solidFill>
                <a:srgbClr val="00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/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</a:t>
            </a:r>
            <a:r>
              <a:rPr lang="en-US" altLang="zh-CN" sz="1800" smtClean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x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++;</a:t>
            </a:r>
            <a:endParaRPr lang="en-US" altLang="zh-CN" sz="1800" dirty="0">
              <a:solidFill>
                <a:srgbClr val="00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/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1800" smtClean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printf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(“%</a:t>
            </a:r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d\</a:t>
            </a:r>
            <a:r>
              <a:rPr lang="en-US" altLang="zh-CN" sz="1800" err="1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1800" smtClean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”</a:t>
            </a:r>
            <a:r>
              <a:rPr lang="zh-CN" altLang="en-US" sz="1800" smtClean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);</a:t>
            </a:r>
            <a:endParaRPr lang="en-US" altLang="zh-CN" sz="1800" dirty="0">
              <a:solidFill>
                <a:srgbClr val="00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/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00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84324" name="Text Box 4"/>
          <p:cNvSpPr txBox="1">
            <a:spLocks noChangeArrowheads="1"/>
          </p:cNvSpPr>
          <p:nvPr/>
        </p:nvSpPr>
        <p:spPr bwMode="auto">
          <a:xfrm>
            <a:off x="2563806" y="1785926"/>
            <a:ext cx="1079500" cy="38953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457200" indent="-457200" algn="just"/>
            <a:r>
              <a:rPr lang="zh-CN" altLang="en-US" sz="2000" dirty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实参</a:t>
            </a:r>
            <a:endParaRPr lang="zh-CN" altLang="en-US" sz="2000" dirty="0">
              <a:solidFill>
                <a:srgbClr val="FF33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4325" name="Line 5"/>
          <p:cNvSpPr>
            <a:spLocks noChangeShapeType="1"/>
          </p:cNvSpPr>
          <p:nvPr/>
        </p:nvSpPr>
        <p:spPr bwMode="auto">
          <a:xfrm flipH="1">
            <a:off x="1852598" y="2000240"/>
            <a:ext cx="647700" cy="288925"/>
          </a:xfrm>
          <a:prstGeom prst="line">
            <a:avLst/>
          </a:prstGeom>
          <a:noFill/>
          <a:ln w="38100">
            <a:solidFill>
              <a:srgbClr val="7030A0"/>
            </a:solidFill>
            <a:rou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4326" name="Text Box 6"/>
          <p:cNvSpPr txBox="1">
            <a:spLocks noChangeArrowheads="1"/>
          </p:cNvSpPr>
          <p:nvPr/>
        </p:nvSpPr>
        <p:spPr bwMode="auto">
          <a:xfrm>
            <a:off x="6488137" y="2166898"/>
            <a:ext cx="1298573" cy="43088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457200" indent="-457200" algn="just"/>
            <a:r>
              <a:rPr lang="zh-CN" altLang="en-US" sz="2000" dirty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普通形参</a:t>
            </a:r>
            <a:endParaRPr lang="zh-CN" altLang="en-US" sz="2000" dirty="0">
              <a:solidFill>
                <a:srgbClr val="FF33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4327" name="Line 7"/>
          <p:cNvSpPr>
            <a:spLocks noChangeShapeType="1"/>
          </p:cNvSpPr>
          <p:nvPr/>
        </p:nvSpPr>
        <p:spPr bwMode="auto">
          <a:xfrm flipH="1" flipV="1">
            <a:off x="6200800" y="2024023"/>
            <a:ext cx="360362" cy="287338"/>
          </a:xfrm>
          <a:prstGeom prst="line">
            <a:avLst/>
          </a:prstGeom>
          <a:noFill/>
          <a:ln w="38100">
            <a:solidFill>
              <a:srgbClr val="7030A0"/>
            </a:solidFill>
            <a:rou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4328" name="Rectangle 8"/>
          <p:cNvSpPr>
            <a:spLocks noChangeArrowheads="1"/>
          </p:cNvSpPr>
          <p:nvPr/>
        </p:nvSpPr>
        <p:spPr bwMode="auto">
          <a:xfrm>
            <a:off x="1447824" y="4564522"/>
            <a:ext cx="1254125" cy="4308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marL="457200" indent="-457200" algn="ctr"/>
            <a:r>
              <a:rPr lang="en-US" altLang="zh-CN" sz="2000" dirty="0" err="1">
                <a:solidFill>
                  <a:srgbClr val="FF3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fun1</a:t>
            </a:r>
            <a:r>
              <a:rPr lang="en-US" altLang="zh-CN" sz="2000" dirty="0">
                <a:solidFill>
                  <a:srgbClr val="FF3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dirty="0">
                <a:solidFill>
                  <a:srgbClr val="66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altLang="zh-CN" sz="2000" dirty="0">
                <a:solidFill>
                  <a:srgbClr val="FF3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CN" sz="2000" dirty="0">
              <a:solidFill>
                <a:srgbClr val="FF33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4329" name="Rectangle 9"/>
          <p:cNvSpPr>
            <a:spLocks noChangeArrowheads="1"/>
          </p:cNvSpPr>
          <p:nvPr/>
        </p:nvSpPr>
        <p:spPr bwMode="auto">
          <a:xfrm>
            <a:off x="5675329" y="4553409"/>
            <a:ext cx="1254125" cy="4308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marL="457200" indent="-457200" algn="ctr"/>
            <a:r>
              <a:rPr lang="en-US" altLang="zh-CN" sz="2000" dirty="0" err="1">
                <a:solidFill>
                  <a:srgbClr val="FF3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fun2</a:t>
            </a:r>
            <a:r>
              <a:rPr lang="en-US" altLang="zh-CN" sz="2000" dirty="0">
                <a:solidFill>
                  <a:srgbClr val="FF3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dirty="0">
                <a:solidFill>
                  <a:srgbClr val="66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zh-CN" sz="2000" dirty="0">
                <a:solidFill>
                  <a:srgbClr val="FF3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CN" sz="2000" dirty="0">
              <a:solidFill>
                <a:srgbClr val="FF33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4330" name="Line 10"/>
          <p:cNvSpPr>
            <a:spLocks noChangeShapeType="1"/>
          </p:cNvSpPr>
          <p:nvPr/>
        </p:nvSpPr>
        <p:spPr bwMode="auto">
          <a:xfrm>
            <a:off x="2701948" y="4751389"/>
            <a:ext cx="2941621" cy="0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tailEnd type="triangle" w="med" len="med"/>
          </a:ln>
          <a:effectLst/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184331" name="Text Box 11"/>
          <p:cNvSpPr txBox="1">
            <a:spLocks noChangeArrowheads="1"/>
          </p:cNvSpPr>
          <p:nvPr/>
        </p:nvSpPr>
        <p:spPr bwMode="auto">
          <a:xfrm>
            <a:off x="2786051" y="4286256"/>
            <a:ext cx="2786081" cy="38953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457200" indent="-457200" algn="just"/>
            <a:r>
              <a:rPr lang="zh-CN" altLang="en-US" sz="2000" dirty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实参到形参单向值传递</a:t>
            </a:r>
            <a:endParaRPr lang="zh-CN" altLang="en-US" sz="2000" dirty="0">
              <a:solidFill>
                <a:srgbClr val="3333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4332" name="Text Box 12"/>
          <p:cNvSpPr txBox="1">
            <a:spLocks noChangeArrowheads="1"/>
          </p:cNvSpPr>
          <p:nvPr/>
        </p:nvSpPr>
        <p:spPr bwMode="auto">
          <a:xfrm>
            <a:off x="504855" y="549275"/>
            <a:ext cx="2852699" cy="498598"/>
          </a:xfrm>
          <a:prstGeom prst="rect">
            <a:avLst/>
          </a:prstGeom>
          <a:solidFill>
            <a:srgbClr val="6600CC"/>
          </a:solidFill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457200" indent="-457200" algn="just"/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普通的参数传递</a:t>
            </a:r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上弧形箭头 13"/>
          <p:cNvSpPr/>
          <p:nvPr/>
        </p:nvSpPr>
        <p:spPr>
          <a:xfrm>
            <a:off x="4071934" y="1285860"/>
            <a:ext cx="571504" cy="285752"/>
          </a:xfrm>
          <a:prstGeom prst="curved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184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8" grpId="0" bldLvl="0" animBg="1"/>
      <p:bldP spid="184329" grpId="0" bldLvl="0" animBg="1"/>
      <p:bldP spid="184330" grpId="0" bldLvl="0" animBg="1"/>
      <p:bldP spid="184331" grpId="0" bldLvl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Text Box 2"/>
          <p:cNvSpPr txBox="1">
            <a:spLocks noChangeArrowheads="1"/>
          </p:cNvSpPr>
          <p:nvPr/>
        </p:nvSpPr>
        <p:spPr bwMode="auto">
          <a:xfrm>
            <a:off x="500034" y="1268413"/>
            <a:ext cx="3457575" cy="214776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27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 algn="just"/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fun1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n)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/>
            <a:r>
              <a:rPr lang="en-US" altLang="zh-CN" sz="180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</a:t>
            </a: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m=2;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/>
            <a:r>
              <a:rPr lang="en-US" altLang="zh-CN" sz="180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fun2(</a:t>
            </a:r>
            <a:r>
              <a:rPr lang="en-US" altLang="zh-CN" sz="1800" u="sng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u="sng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m </a:t>
            </a: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);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/>
            <a:r>
              <a:rPr lang="en-US" altLang="zh-CN" sz="180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printf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(“%</a:t>
            </a:r>
            <a:r>
              <a:rPr lang="en-US" altLang="zh-CN" sz="180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d\</a:t>
            </a:r>
            <a:r>
              <a:rPr lang="en-US" altLang="zh-CN" sz="1800" err="1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”</a:t>
            </a:r>
            <a:r>
              <a:rPr lang="zh-CN" altLang="en-US" sz="180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);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/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85347" name="Text Box 3"/>
          <p:cNvSpPr txBox="1">
            <a:spLocks noChangeArrowheads="1"/>
          </p:cNvSpPr>
          <p:nvPr/>
        </p:nvSpPr>
        <p:spPr bwMode="auto">
          <a:xfrm>
            <a:off x="4605309" y="1663661"/>
            <a:ext cx="3457575" cy="172662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27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 algn="just"/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fun2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u="sng" dirty="0" err="1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u="sng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u="sng" dirty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&amp;x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/>
            <a:r>
              <a:rPr lang="en-US" altLang="zh-CN" sz="180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</a:t>
            </a: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x++;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/>
            <a:r>
              <a:rPr lang="en-US" altLang="zh-CN" sz="180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printf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(“%</a:t>
            </a:r>
            <a:r>
              <a:rPr lang="en-US" altLang="zh-CN" sz="180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d\</a:t>
            </a:r>
            <a:r>
              <a:rPr lang="en-US" altLang="zh-CN" sz="1800" err="1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”</a:t>
            </a:r>
            <a:r>
              <a:rPr lang="zh-CN" altLang="en-US" sz="180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);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/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85348" name="Text Box 4"/>
          <p:cNvSpPr txBox="1">
            <a:spLocks noChangeArrowheads="1"/>
          </p:cNvSpPr>
          <p:nvPr/>
        </p:nvSpPr>
        <p:spPr bwMode="auto">
          <a:xfrm>
            <a:off x="2492368" y="1714488"/>
            <a:ext cx="1079500" cy="38953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457200" indent="-457200" algn="just"/>
            <a:r>
              <a:rPr lang="zh-CN" altLang="en-US" sz="2000" dirty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实参</a:t>
            </a:r>
            <a:endParaRPr lang="zh-CN" altLang="en-US" sz="2000" dirty="0">
              <a:solidFill>
                <a:srgbClr val="FF33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5349" name="Line 5"/>
          <p:cNvSpPr>
            <a:spLocks noChangeShapeType="1"/>
          </p:cNvSpPr>
          <p:nvPr/>
        </p:nvSpPr>
        <p:spPr bwMode="auto">
          <a:xfrm flipH="1">
            <a:off x="1852598" y="1928802"/>
            <a:ext cx="647700" cy="288925"/>
          </a:xfrm>
          <a:prstGeom prst="line">
            <a:avLst/>
          </a:prstGeom>
          <a:noFill/>
          <a:ln w="38100">
            <a:solidFill>
              <a:srgbClr val="7030A0"/>
            </a:solidFill>
            <a:rou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5350" name="Text Box 6"/>
          <p:cNvSpPr txBox="1">
            <a:spLocks noChangeArrowheads="1"/>
          </p:cNvSpPr>
          <p:nvPr/>
        </p:nvSpPr>
        <p:spPr bwMode="auto">
          <a:xfrm>
            <a:off x="6430973" y="2095741"/>
            <a:ext cx="1584325" cy="38953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457200" indent="-457200" algn="just"/>
            <a:r>
              <a:rPr lang="zh-CN" altLang="en-US" sz="2000" dirty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引用型形参</a:t>
            </a:r>
            <a:endParaRPr lang="zh-CN" altLang="en-US" sz="2000" dirty="0">
              <a:solidFill>
                <a:srgbClr val="FF33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5351" name="Line 7"/>
          <p:cNvSpPr>
            <a:spLocks noChangeShapeType="1"/>
          </p:cNvSpPr>
          <p:nvPr/>
        </p:nvSpPr>
        <p:spPr bwMode="auto">
          <a:xfrm flipH="1" flipV="1">
            <a:off x="6143636" y="1952866"/>
            <a:ext cx="360362" cy="287337"/>
          </a:xfrm>
          <a:prstGeom prst="line">
            <a:avLst/>
          </a:prstGeom>
          <a:noFill/>
          <a:ln w="38100">
            <a:solidFill>
              <a:srgbClr val="7030A0"/>
            </a:solidFill>
            <a:rou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5356" name="Text Box 12"/>
          <p:cNvSpPr txBox="1">
            <a:spLocks noChangeArrowheads="1"/>
          </p:cNvSpPr>
          <p:nvPr/>
        </p:nvSpPr>
        <p:spPr bwMode="auto">
          <a:xfrm>
            <a:off x="357158" y="430072"/>
            <a:ext cx="3498875" cy="498598"/>
          </a:xfrm>
          <a:prstGeom prst="rect">
            <a:avLst/>
          </a:prstGeom>
          <a:solidFill>
            <a:srgbClr val="6600CC"/>
          </a:solidFill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457200" indent="-457200" algn="just"/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引用类型的参数传递</a:t>
            </a:r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5352" name="Rectangle 8"/>
          <p:cNvSpPr>
            <a:spLocks noChangeArrowheads="1"/>
          </p:cNvSpPr>
          <p:nvPr/>
        </p:nvSpPr>
        <p:spPr bwMode="auto">
          <a:xfrm>
            <a:off x="1703337" y="4407373"/>
            <a:ext cx="1254125" cy="4308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marL="457200" indent="-457200" algn="ctr"/>
            <a:r>
              <a:rPr lang="en-US" altLang="zh-CN" sz="2000" dirty="0" err="1">
                <a:solidFill>
                  <a:srgbClr val="FF3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fun1</a:t>
            </a:r>
            <a:r>
              <a:rPr lang="en-US" altLang="zh-CN" sz="2000" dirty="0">
                <a:solidFill>
                  <a:srgbClr val="FF3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dirty="0">
                <a:solidFill>
                  <a:srgbClr val="66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altLang="zh-CN" sz="2000" dirty="0">
                <a:solidFill>
                  <a:srgbClr val="FF3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CN" sz="2000" dirty="0">
              <a:solidFill>
                <a:srgbClr val="FF33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5353" name="Rectangle 9"/>
          <p:cNvSpPr>
            <a:spLocks noChangeArrowheads="1"/>
          </p:cNvSpPr>
          <p:nvPr/>
        </p:nvSpPr>
        <p:spPr bwMode="auto">
          <a:xfrm>
            <a:off x="6116609" y="4396260"/>
            <a:ext cx="1254125" cy="4308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marL="457200" indent="-457200" algn="ctr"/>
            <a:r>
              <a:rPr lang="en-US" altLang="zh-CN" sz="2000" dirty="0" err="1">
                <a:solidFill>
                  <a:srgbClr val="FF3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fun2</a:t>
            </a:r>
            <a:r>
              <a:rPr lang="en-US" altLang="zh-CN" sz="2000" dirty="0">
                <a:solidFill>
                  <a:srgbClr val="FF3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dirty="0">
                <a:solidFill>
                  <a:srgbClr val="66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zh-CN" sz="2000" dirty="0">
                <a:solidFill>
                  <a:srgbClr val="FF3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CN" sz="2000" dirty="0">
              <a:solidFill>
                <a:srgbClr val="FF33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5354" name="Line 10"/>
          <p:cNvSpPr>
            <a:spLocks noChangeShapeType="1"/>
          </p:cNvSpPr>
          <p:nvPr/>
        </p:nvSpPr>
        <p:spPr bwMode="auto">
          <a:xfrm flipV="1">
            <a:off x="2963820" y="4572008"/>
            <a:ext cx="3168000" cy="0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tailEnd type="triangle" w="med" len="med"/>
          </a:ln>
          <a:effectLst/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185355" name="Text Box 11"/>
          <p:cNvSpPr txBox="1">
            <a:spLocks noChangeArrowheads="1"/>
          </p:cNvSpPr>
          <p:nvPr/>
        </p:nvSpPr>
        <p:spPr bwMode="auto">
          <a:xfrm>
            <a:off x="3143240" y="4141121"/>
            <a:ext cx="2822625" cy="43088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457200" indent="-457200" algn="just"/>
            <a:r>
              <a:rPr lang="zh-CN" altLang="en-US" sz="200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/>
              </a:rPr>
              <a:t></a:t>
            </a:r>
            <a:r>
              <a:rPr lang="zh-CN" altLang="en-US" sz="180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实参</a:t>
            </a:r>
            <a:r>
              <a:rPr lang="zh-CN" altLang="en-US" sz="1800" dirty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到形参单向值传递</a:t>
            </a:r>
            <a:endParaRPr lang="zh-CN" altLang="en-US" sz="1800" dirty="0">
              <a:solidFill>
                <a:srgbClr val="3333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5357" name="Freeform 13"/>
          <p:cNvSpPr/>
          <p:nvPr/>
        </p:nvSpPr>
        <p:spPr bwMode="auto">
          <a:xfrm>
            <a:off x="2939093" y="4727591"/>
            <a:ext cx="3168000" cy="0"/>
          </a:xfrm>
          <a:custGeom>
            <a:avLst/>
            <a:gdLst/>
            <a:ahLst/>
            <a:cxnLst>
              <a:cxn ang="0">
                <a:pos x="1600" y="0"/>
              </a:cxn>
              <a:cxn ang="0">
                <a:pos x="0" y="7"/>
              </a:cxn>
            </a:cxnLst>
            <a:rect l="0" t="0" r="r" b="b"/>
            <a:pathLst>
              <a:path w="1600" h="7">
                <a:moveTo>
                  <a:pt x="1600" y="0"/>
                </a:moveTo>
                <a:lnTo>
                  <a:pt x="0" y="7"/>
                </a:lnTo>
              </a:path>
            </a:pathLst>
          </a:custGeom>
          <a:noFill/>
          <a:ln w="38100" cap="flat" cmpd="sng">
            <a:solidFill>
              <a:srgbClr val="0033CC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5358" name="Text Box 14"/>
          <p:cNvSpPr txBox="1">
            <a:spLocks noChangeArrowheads="1"/>
          </p:cNvSpPr>
          <p:nvPr/>
        </p:nvSpPr>
        <p:spPr bwMode="auto">
          <a:xfrm>
            <a:off x="3035259" y="4857760"/>
            <a:ext cx="3097213" cy="735586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457200" indent="-457200" algn="just"/>
            <a:r>
              <a:rPr lang="zh-CN" altLang="en-US" sz="200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/>
              </a:rPr>
              <a:t></a:t>
            </a:r>
            <a:r>
              <a:rPr lang="zh-CN" altLang="en-US" sz="180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形参</a:t>
            </a:r>
            <a:r>
              <a:rPr lang="zh-CN" altLang="en-US" sz="1800" dirty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回传</a:t>
            </a:r>
            <a:r>
              <a:rPr lang="zh-CN" altLang="en-US" sz="180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给</a:t>
            </a:r>
            <a:r>
              <a:rPr lang="zh-CN" altLang="en-US" sz="180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实参，实参</a:t>
            </a:r>
            <a:r>
              <a:rPr lang="zh-CN" altLang="en-US" sz="180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en-US" sz="180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形参同步</a:t>
            </a:r>
            <a:r>
              <a:rPr lang="zh-CN" altLang="en-US" sz="1800" dirty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发生改变</a:t>
            </a:r>
            <a:endParaRPr lang="zh-CN" altLang="en-US" sz="1800" dirty="0">
              <a:solidFill>
                <a:srgbClr val="3333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上弧形箭头 15"/>
          <p:cNvSpPr/>
          <p:nvPr/>
        </p:nvSpPr>
        <p:spPr>
          <a:xfrm>
            <a:off x="4071934" y="1357298"/>
            <a:ext cx="571504" cy="285752"/>
          </a:xfrm>
          <a:prstGeom prst="curved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185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85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52" grpId="0" bldLvl="0" animBg="1"/>
      <p:bldP spid="185353" grpId="0" bldLvl="0" animBg="1"/>
      <p:bldP spid="185354" grpId="0" bldLvl="0" animBg="1"/>
      <p:bldP spid="185355" grpId="0" bldLvl="0" animBg="1"/>
      <p:bldP spid="185357" grpId="0" bldLvl="0" animBg="1"/>
      <p:bldP spid="185358" grpId="0" bldLvl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6" name="Rectangle 4"/>
          <p:cNvSpPr>
            <a:spLocks noChangeArrowheads="1"/>
          </p:cNvSpPr>
          <p:nvPr/>
        </p:nvSpPr>
        <p:spPr bwMode="auto">
          <a:xfrm>
            <a:off x="0" y="2210485"/>
            <a:ext cx="184731" cy="6463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</a:pPr>
            <a:endParaRPr lang="zh-CN" altLang="en-US"/>
          </a:p>
        </p:txBody>
      </p:sp>
      <p:sp>
        <p:nvSpPr>
          <p:cNvPr id="197637" name="Text Box 5"/>
          <p:cNvSpPr txBox="1">
            <a:spLocks noChangeArrowheads="1"/>
          </p:cNvSpPr>
          <p:nvPr/>
        </p:nvSpPr>
        <p:spPr bwMode="auto">
          <a:xfrm>
            <a:off x="500034" y="1570344"/>
            <a:ext cx="8064500" cy="2676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zh-CN" altLang="nb-NO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函数参数传递方式总结：</a:t>
            </a:r>
            <a:endParaRPr lang="zh-CN" altLang="nb-NO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algn="l">
              <a:lnSpc>
                <a:spcPct val="150000"/>
              </a:lnSpc>
              <a:spcBef>
                <a:spcPct val="50000"/>
              </a:spcBef>
              <a:buFont typeface="Wingdings" panose="05000000000000000000" charset="0"/>
              <a:buChar char="u"/>
            </a:pPr>
            <a:r>
              <a:rPr lang="zh-CN" altLang="nb-NO" sz="22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值传递</a:t>
            </a:r>
            <a:endParaRPr lang="zh-CN" altLang="nb-NO" sz="22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algn="l">
              <a:lnSpc>
                <a:spcPct val="150000"/>
              </a:lnSpc>
              <a:spcBef>
                <a:spcPct val="50000"/>
              </a:spcBef>
              <a:buFont typeface="Wingdings" panose="05000000000000000000" charset="0"/>
              <a:buChar char="u"/>
            </a:pP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</a:rPr>
              <a:t>指针传递</a:t>
            </a:r>
            <a:endParaRPr lang="zh-CN" altLang="en-US" sz="22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algn="l">
              <a:lnSpc>
                <a:spcPct val="150000"/>
              </a:lnSpc>
              <a:spcBef>
                <a:spcPct val="50000"/>
              </a:spcBef>
              <a:buFont typeface="Wingdings" panose="05000000000000000000" charset="0"/>
              <a:buChar char="u"/>
            </a:pP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</a:rPr>
              <a:t>引用传递</a:t>
            </a:r>
            <a:endParaRPr lang="zh-CN" altLang="en-US" sz="22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>
              <a:lnSpc>
                <a:spcPct val="150000"/>
              </a:lnSpc>
            </a:pP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3590" y="1651635"/>
            <a:ext cx="3885565" cy="4457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360" y="1757680"/>
            <a:ext cx="4771390" cy="3342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6" name="Rectangle 4"/>
          <p:cNvSpPr>
            <a:spLocks noChangeArrowheads="1"/>
          </p:cNvSpPr>
          <p:nvPr/>
        </p:nvSpPr>
        <p:spPr bwMode="auto">
          <a:xfrm>
            <a:off x="0" y="2210485"/>
            <a:ext cx="184731" cy="6463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</a:pPr>
            <a:endParaRPr lang="zh-CN" altLang="en-US"/>
          </a:p>
        </p:txBody>
      </p:sp>
      <p:sp>
        <p:nvSpPr>
          <p:cNvPr id="197637" name="Text Box 5"/>
          <p:cNvSpPr txBox="1">
            <a:spLocks noChangeArrowheads="1"/>
          </p:cNvSpPr>
          <p:nvPr/>
        </p:nvSpPr>
        <p:spPr bwMode="auto">
          <a:xfrm>
            <a:off x="500034" y="1570344"/>
            <a:ext cx="8064500" cy="2676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zh-CN" altLang="nb-NO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函数参数传递方式：</a:t>
            </a:r>
            <a:endParaRPr lang="zh-CN" altLang="nb-NO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algn="l">
              <a:lnSpc>
                <a:spcPct val="150000"/>
              </a:lnSpc>
              <a:spcBef>
                <a:spcPct val="50000"/>
              </a:spcBef>
              <a:buFont typeface="Wingdings" panose="05000000000000000000" charset="0"/>
              <a:buChar char="u"/>
            </a:pPr>
            <a:r>
              <a:rPr lang="zh-CN" altLang="nb-NO" sz="2200">
                <a:latin typeface="楷体" panose="02010609060101010101" pitchFamily="49" charset="-122"/>
                <a:ea typeface="楷体" panose="02010609060101010101" pitchFamily="49" charset="-122"/>
              </a:rPr>
              <a:t>值传递</a:t>
            </a:r>
            <a:endParaRPr lang="zh-CN" altLang="nb-NO" sz="22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algn="l">
              <a:lnSpc>
                <a:spcPct val="150000"/>
              </a:lnSpc>
              <a:spcBef>
                <a:spcPct val="50000"/>
              </a:spcBef>
              <a:buFont typeface="Wingdings" panose="05000000000000000000" charset="0"/>
              <a:buChar char="u"/>
            </a:pPr>
            <a:r>
              <a:rPr lang="zh-CN" altLang="en-US" sz="22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指针传递</a:t>
            </a:r>
            <a:endParaRPr lang="zh-CN" altLang="en-US" sz="22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algn="l">
              <a:lnSpc>
                <a:spcPct val="150000"/>
              </a:lnSpc>
              <a:spcBef>
                <a:spcPct val="50000"/>
              </a:spcBef>
              <a:buFont typeface="Wingdings" panose="05000000000000000000" charset="0"/>
              <a:buChar char="u"/>
            </a:pP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</a:rPr>
              <a:t>引用传递</a:t>
            </a:r>
            <a:endParaRPr lang="zh-CN" altLang="en-US" sz="22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>
              <a:lnSpc>
                <a:spcPct val="150000"/>
              </a:lnSpc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2855" y="1757680"/>
            <a:ext cx="4771390" cy="33426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230" y="1971675"/>
            <a:ext cx="4104640" cy="269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35743" y="761342"/>
            <a:ext cx="4572032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在线编程</a:t>
            </a:r>
            <a:endParaRPr lang="zh-CN" altLang="en-US" sz="2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995" y="1765300"/>
            <a:ext cx="8208010" cy="4961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6" name="Rectangle 4"/>
          <p:cNvSpPr>
            <a:spLocks noChangeArrowheads="1"/>
          </p:cNvSpPr>
          <p:nvPr/>
        </p:nvSpPr>
        <p:spPr bwMode="auto">
          <a:xfrm>
            <a:off x="0" y="2210485"/>
            <a:ext cx="184731" cy="6463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</a:pPr>
            <a:endParaRPr lang="zh-CN" altLang="en-US"/>
          </a:p>
        </p:txBody>
      </p:sp>
      <p:sp>
        <p:nvSpPr>
          <p:cNvPr id="197637" name="Text Box 5"/>
          <p:cNvSpPr txBox="1">
            <a:spLocks noChangeArrowheads="1"/>
          </p:cNvSpPr>
          <p:nvPr/>
        </p:nvSpPr>
        <p:spPr bwMode="auto">
          <a:xfrm>
            <a:off x="500034" y="1570344"/>
            <a:ext cx="8064500" cy="2676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zh-CN" altLang="nb-NO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函数参数传递方式：</a:t>
            </a:r>
            <a:endParaRPr lang="zh-CN" altLang="nb-NO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algn="l">
              <a:lnSpc>
                <a:spcPct val="150000"/>
              </a:lnSpc>
              <a:spcBef>
                <a:spcPct val="50000"/>
              </a:spcBef>
              <a:buFont typeface="Wingdings" panose="05000000000000000000" charset="0"/>
              <a:buChar char="u"/>
            </a:pPr>
            <a:r>
              <a:rPr lang="zh-CN" altLang="nb-NO" sz="2200">
                <a:latin typeface="楷体" panose="02010609060101010101" pitchFamily="49" charset="-122"/>
                <a:ea typeface="楷体" panose="02010609060101010101" pitchFamily="49" charset="-122"/>
              </a:rPr>
              <a:t>值传递</a:t>
            </a:r>
            <a:endParaRPr lang="zh-CN" altLang="nb-NO" sz="22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algn="l">
              <a:lnSpc>
                <a:spcPct val="150000"/>
              </a:lnSpc>
              <a:spcBef>
                <a:spcPct val="50000"/>
              </a:spcBef>
              <a:buFont typeface="Wingdings" panose="05000000000000000000" charset="0"/>
              <a:buChar char="u"/>
            </a:pPr>
            <a:r>
              <a:rPr lang="zh-CN" altLang="nb-NO" sz="2200">
                <a:latin typeface="楷体" panose="02010609060101010101" pitchFamily="49" charset="-122"/>
                <a:ea typeface="楷体" panose="02010609060101010101" pitchFamily="49" charset="-122"/>
              </a:rPr>
              <a:t>指针传递</a:t>
            </a:r>
            <a:endParaRPr lang="zh-CN" altLang="en-US" sz="22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algn="l">
              <a:lnSpc>
                <a:spcPct val="150000"/>
              </a:lnSpc>
              <a:spcBef>
                <a:spcPct val="50000"/>
              </a:spcBef>
              <a:buFont typeface="Wingdings" panose="05000000000000000000" charset="0"/>
              <a:buChar char="u"/>
            </a:pPr>
            <a:r>
              <a:rPr lang="zh-CN" altLang="en-US" sz="22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引用传递</a:t>
            </a:r>
            <a:endParaRPr lang="zh-CN" altLang="en-US" sz="220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>
              <a:lnSpc>
                <a:spcPct val="150000"/>
              </a:lnSpc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5830" y="2012950"/>
            <a:ext cx="3828415" cy="2685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6" name="Rectangle 4"/>
          <p:cNvSpPr>
            <a:spLocks noChangeArrowheads="1"/>
          </p:cNvSpPr>
          <p:nvPr/>
        </p:nvSpPr>
        <p:spPr bwMode="auto">
          <a:xfrm>
            <a:off x="0" y="2210485"/>
            <a:ext cx="184731" cy="6463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</a:pPr>
            <a:endParaRPr lang="zh-CN" altLang="en-US"/>
          </a:p>
        </p:txBody>
      </p:sp>
      <p:sp>
        <p:nvSpPr>
          <p:cNvPr id="197637" name="Text Box 5"/>
          <p:cNvSpPr txBox="1">
            <a:spLocks noChangeArrowheads="1"/>
          </p:cNvSpPr>
          <p:nvPr/>
        </p:nvSpPr>
        <p:spPr bwMode="auto">
          <a:xfrm>
            <a:off x="500034" y="1857364"/>
            <a:ext cx="8064500" cy="11531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nb-NO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　　</a:t>
            </a:r>
            <a:r>
              <a:rPr lang="zh-CN" altLang="nb-NO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结论：</a:t>
            </a:r>
            <a:r>
              <a:rPr lang="zh-CN" altLang="nb-NO" sz="220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在设计算法时，如果某个形参需要将执行结果回传给实参，需要将该形参设计为</a:t>
            </a:r>
            <a:r>
              <a:rPr lang="zh-CN" altLang="nb-NO" sz="2200">
                <a:solidFill>
                  <a:srgbClr val="99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引用型参数（或者指针型）</a:t>
            </a:r>
            <a:r>
              <a:rPr lang="zh-CN" altLang="nb-NO" sz="2200">
                <a:latin typeface="楷体" panose="02010609060101010101" pitchFamily="49" charset="-122"/>
                <a:ea typeface="楷体" panose="02010609060101010101" pitchFamily="49" charset="-122"/>
              </a:rPr>
              <a:t>。 </a:t>
            </a:r>
            <a:endParaRPr lang="zh-CN" altLang="en-US" sz="22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>
              <a:lnSpc>
                <a:spcPct val="150000"/>
              </a:lnSpc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1026"/>
          <p:cNvSpPr txBox="1">
            <a:spLocks noChangeArrowheads="1"/>
          </p:cNvSpPr>
          <p:nvPr/>
        </p:nvSpPr>
        <p:spPr bwMode="auto">
          <a:xfrm>
            <a:off x="428596" y="1357298"/>
            <a:ext cx="8501122" cy="46461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200" smtClean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【</a:t>
            </a:r>
            <a:r>
              <a:rPr lang="zh-CN" altLang="en-US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</a:t>
            </a:r>
            <a:r>
              <a:rPr lang="en-US" altLang="zh-CN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1-5</a:t>
            </a:r>
            <a:r>
              <a:rPr lang="zh-CN" altLang="en-US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en-US" altLang="zh-CN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p17</a:t>
            </a:r>
            <a:r>
              <a:rPr lang="en-US" altLang="zh-CN" sz="2200" smtClean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】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设计一个算法：求一元二次方程</a:t>
            </a:r>
            <a:r>
              <a:rPr lang="en-US" altLang="zh-CN" sz="2200" i="1" dirty="0" err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ax</a:t>
            </a:r>
            <a:r>
              <a:rPr lang="en-US" altLang="zh-CN" sz="2200" baseline="30000" dirty="0" err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200" dirty="0" err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</a:t>
            </a:r>
            <a:r>
              <a:rPr lang="en-US" altLang="zh-CN" sz="2200" i="1" dirty="0" err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bx</a:t>
            </a:r>
            <a:r>
              <a:rPr lang="en-US" altLang="zh-CN" sz="2200" dirty="0" err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</a:t>
            </a:r>
            <a:r>
              <a:rPr lang="en-US" altLang="zh-CN" sz="2200" i="1" dirty="0" err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c</a:t>
            </a:r>
            <a:r>
              <a:rPr lang="en-US" altLang="zh-CN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=0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200" dirty="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根。      </a:t>
            </a:r>
            <a:endParaRPr lang="zh-CN" altLang="en-US" sz="22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571472" y="571480"/>
            <a:ext cx="2881312" cy="457200"/>
          </a:xfrm>
          <a:prstGeom prst="rect">
            <a:avLst/>
          </a:prstGeom>
          <a:solidFill>
            <a:srgbClr val="0033CC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0"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描述算法示例</a:t>
            </a:r>
            <a:endParaRPr kumimoji="0"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638" name="Text Box 14"/>
          <p:cNvSpPr txBox="1">
            <a:spLocks noChangeArrowheads="1"/>
          </p:cNvSpPr>
          <p:nvPr/>
        </p:nvSpPr>
        <p:spPr bwMode="auto">
          <a:xfrm>
            <a:off x="755650" y="2498366"/>
            <a:ext cx="7959754" cy="43922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算法可以采用自然语言、流程图或者表格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方式等</a:t>
            </a: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来</a:t>
            </a:r>
            <a:r>
              <a:rPr lang="zh-CN" altLang="en-US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描述。</a:t>
            </a:r>
            <a:endParaRPr lang="zh-CN" altLang="en-US" sz="22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596" y="3219090"/>
            <a:ext cx="8215370" cy="135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smtClean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    但是，</a:t>
            </a:r>
            <a:r>
              <a:rPr lang="zh-CN" altLang="en-US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</a:t>
            </a:r>
            <a:r>
              <a:rPr lang="zh-CN" altLang="en-US" sz="2200" dirty="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个学习计算机的学生</a:t>
            </a:r>
            <a:r>
              <a:rPr lang="zh-CN" altLang="en-US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应该使用某种计算机</a:t>
            </a:r>
            <a:r>
              <a:rPr lang="zh-CN" altLang="en-US" sz="2200" dirty="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语言来描述</a:t>
            </a:r>
            <a:r>
              <a:rPr lang="zh-CN" altLang="en-US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算法。本课程采用</a:t>
            </a:r>
            <a:r>
              <a:rPr lang="en-US" altLang="zh-CN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C/C++</a:t>
            </a:r>
            <a:r>
              <a:rPr lang="zh-CN" altLang="en-US" sz="2200" smtClean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语言描述算法。</a:t>
            </a:r>
            <a:endParaRPr lang="en-US" altLang="zh-CN" sz="2200" smtClean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r>
              <a:rPr lang="en-US" altLang="zh-CN" sz="2200" smtClean="0">
                <a:solidFill>
                  <a:srgbClr val="3333FF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    C++</a:t>
            </a:r>
            <a:r>
              <a:rPr lang="zh-CN" altLang="en-US" sz="2200" smtClean="0">
                <a:solidFill>
                  <a:srgbClr val="3333FF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的作用是在描述算法时使用其提供的引用类型！</a:t>
            </a:r>
            <a:endParaRPr lang="zh-CN" altLang="en-US" sz="2200" dirty="0">
              <a:solidFill>
                <a:srgbClr val="3333FF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2571768" y="257156"/>
            <a:ext cx="6072198" cy="5956796"/>
            <a:chOff x="2571768" y="257156"/>
            <a:chExt cx="6072198" cy="5956796"/>
          </a:xfrm>
        </p:grpSpPr>
        <p:sp>
          <p:nvSpPr>
            <p:cNvPr id="70658" name="Text Box 2"/>
            <p:cNvSpPr txBox="1">
              <a:spLocks noChangeArrowheads="1"/>
            </p:cNvSpPr>
            <p:nvPr/>
          </p:nvSpPr>
          <p:spPr bwMode="auto">
            <a:xfrm>
              <a:off x="3467122" y="568716"/>
              <a:ext cx="5176844" cy="5645236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tint val="50000"/>
                    <a:satMod val="300000"/>
                  </a:schemeClr>
                </a:gs>
                <a:gs pos="35000">
                  <a:schemeClr val="accent3">
                    <a:tint val="37000"/>
                    <a:satMod val="3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2700000" scaled="1"/>
              <a:tileRect/>
            </a:gradFill>
            <a:scene3d>
              <a:camera prst="isometricOffAxis2Left"/>
              <a:lightRig rig="threePt" dir="t"/>
            </a:scene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108000" tIns="108000" rIns="108000" bIns="108000">
              <a:spAutoFit/>
            </a:bodyPr>
            <a:lstStyle/>
            <a:p>
              <a:pPr algn="l">
                <a:lnSpc>
                  <a:spcPts val="1700"/>
                </a:lnSpc>
              </a:pPr>
              <a:r>
                <a:rPr lang="en-US" altLang="zh-CN" sz="1800" err="1" smtClean="0">
                  <a:solidFill>
                    <a:srgbClr val="FF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int</a:t>
              </a:r>
              <a:r>
                <a:rPr lang="en-US" altLang="zh-CN" sz="1800" smtClean="0">
                  <a:solidFill>
                    <a:srgbClr val="0033CC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</a:t>
              </a:r>
              <a:r>
                <a:rPr lang="en-US" altLang="zh-CN" sz="180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solution</a:t>
              </a:r>
              <a:r>
                <a:rPr lang="en-US" altLang="zh-CN" sz="18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(float a</a:t>
              </a:r>
              <a:r>
                <a:rPr lang="zh-CN" altLang="en-US" sz="18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18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float b</a:t>
              </a:r>
              <a:r>
                <a:rPr lang="zh-CN" altLang="en-US" sz="18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18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float c</a:t>
              </a:r>
              <a:r>
                <a:rPr lang="zh-CN" altLang="en-US" sz="18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，</a:t>
              </a:r>
              <a:endPara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1700"/>
                </a:lnSpc>
              </a:pPr>
              <a:r>
                <a:rPr lang="en-US" altLang="zh-CN" sz="18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      </a:t>
              </a:r>
              <a:r>
                <a:rPr lang="en-US" altLang="zh-CN" sz="1800" smtClean="0">
                  <a:solidFill>
                    <a:srgbClr val="FF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float &amp;x1</a:t>
              </a:r>
              <a:r>
                <a:rPr lang="zh-CN" altLang="en-US" sz="1800" smtClean="0">
                  <a:solidFill>
                    <a:srgbClr val="FF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1800" smtClean="0">
                  <a:solidFill>
                    <a:srgbClr val="FF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float </a:t>
              </a:r>
              <a:r>
                <a:rPr lang="en-US" altLang="zh-CN" sz="1800" dirty="0" smtClean="0">
                  <a:solidFill>
                    <a:srgbClr val="FF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&amp;</a:t>
              </a:r>
              <a:r>
                <a:rPr lang="en-US" altLang="zh-CN" sz="1800" dirty="0" err="1" smtClean="0">
                  <a:solidFill>
                    <a:srgbClr val="FF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x2</a:t>
              </a:r>
              <a:r>
                <a:rPr lang="en-US" altLang="zh-CN" sz="1800" dirty="0" smtClean="0">
                  <a:solidFill>
                    <a:srgbClr val="0033CC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)</a:t>
              </a:r>
              <a:endPara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1700"/>
                </a:lnSpc>
              </a:pPr>
              <a:r>
                <a:rPr lang="en-US" altLang="zh-CN" sz="18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{  float  d</a:t>
              </a:r>
              <a:r>
                <a:rPr lang="zh-CN" altLang="en-US" sz="18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18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x1</a:t>
              </a:r>
              <a:r>
                <a:rPr lang="zh-CN" altLang="en-US" sz="18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18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x2</a:t>
              </a:r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;</a:t>
              </a:r>
              <a:endPara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17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  </a:t>
              </a:r>
              <a:r>
                <a:rPr lang="en-US" altLang="zh-CN" sz="18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d=b*b-4*a*c</a:t>
              </a:r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;</a:t>
              </a:r>
              <a:endPara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17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  </a:t>
              </a:r>
              <a:r>
                <a:rPr lang="en-US" altLang="zh-CN" sz="18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if </a:t>
              </a:r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(d&gt;0)</a:t>
              </a:r>
              <a:endPara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17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  </a:t>
              </a:r>
              <a:r>
                <a:rPr lang="en-US" altLang="zh-CN" sz="18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{  </a:t>
              </a:r>
              <a:r>
                <a:rPr lang="en-US" altLang="zh-CN" sz="1800" dirty="0" err="1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x1</a:t>
              </a:r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=(-</a:t>
              </a:r>
              <a:r>
                <a:rPr lang="en-US" altLang="zh-CN" sz="1800" dirty="0" err="1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b+sqrt</a:t>
              </a:r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(d))/(2*a);</a:t>
              </a:r>
              <a:endPara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17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</a:t>
              </a:r>
              <a:r>
                <a:rPr lang="en-US" altLang="zh-CN" sz="18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    </a:t>
              </a:r>
              <a:r>
                <a:rPr lang="en-US" altLang="zh-CN" sz="1800" dirty="0" err="1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x2</a:t>
              </a:r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=(-b-</a:t>
              </a:r>
              <a:r>
                <a:rPr lang="en-US" altLang="zh-CN" sz="1800" dirty="0" err="1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sqrt</a:t>
              </a:r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(d))/(2*a);</a:t>
              </a:r>
              <a:endPara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17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</a:t>
              </a:r>
              <a:r>
                <a:rPr lang="en-US" altLang="zh-CN" sz="18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    </a:t>
              </a:r>
              <a:r>
                <a:rPr lang="en-US" altLang="zh-CN" sz="1800" dirty="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return 2; </a:t>
              </a:r>
              <a:r>
                <a:rPr lang="en-US" altLang="zh-CN" sz="18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	</a:t>
              </a:r>
              <a:r>
                <a:rPr lang="en-US" altLang="zh-CN" sz="1800" smtClean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//</a:t>
              </a:r>
              <a:r>
                <a:rPr lang="en-US" altLang="zh-CN" sz="1800" dirty="0" smtClean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2</a:t>
              </a:r>
              <a:r>
                <a:rPr lang="zh-CN" altLang="en-US" sz="1800" dirty="0" smtClean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个实根</a:t>
              </a:r>
              <a:endParaRPr lang="en-US" altLang="zh-CN" sz="1800" dirty="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1700"/>
                </a:lnSpc>
              </a:pPr>
              <a:r>
                <a:rPr lang="en-US" altLang="zh-CN" sz="18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  }</a:t>
              </a:r>
              <a:endPara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17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  </a:t>
              </a:r>
              <a:r>
                <a:rPr lang="en-US" altLang="zh-CN" sz="18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else </a:t>
              </a:r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if (d==0)</a:t>
              </a:r>
              <a:endPara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17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  </a:t>
              </a:r>
              <a:r>
                <a:rPr lang="en-US" altLang="zh-CN" sz="18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{  </a:t>
              </a:r>
              <a:r>
                <a:rPr lang="en-US" altLang="zh-CN" sz="1800" dirty="0" err="1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x1</a:t>
              </a:r>
              <a:r>
                <a:rPr lang="en-US" altLang="zh-CN" sz="1800" dirty="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=(-</a:t>
              </a:r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b)/(2*a);</a:t>
              </a:r>
              <a:endPara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17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</a:t>
              </a:r>
              <a:r>
                <a:rPr lang="en-US" altLang="zh-CN" sz="18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    </a:t>
              </a:r>
              <a:r>
                <a:rPr lang="en-US" altLang="zh-CN" sz="1800" dirty="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return 1;	</a:t>
              </a:r>
              <a:r>
                <a:rPr lang="en-US" altLang="zh-CN" sz="1800" smtClean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//</a:t>
              </a:r>
              <a:r>
                <a:rPr lang="en-US" altLang="zh-CN" sz="1800" dirty="0" smtClean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1</a:t>
              </a:r>
              <a:r>
                <a:rPr lang="zh-CN" altLang="en-US" sz="1800" dirty="0" smtClean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个实根</a:t>
              </a:r>
              <a:endParaRPr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1700"/>
                </a:lnSpc>
                <a:spcBef>
                  <a:spcPts val="0"/>
                </a:spcBef>
              </a:pPr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  </a:t>
              </a:r>
              <a:r>
                <a:rPr lang="en-US" altLang="zh-CN" sz="18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}</a:t>
              </a:r>
              <a:endPara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17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  </a:t>
              </a:r>
              <a:r>
                <a:rPr lang="en-US" altLang="zh-CN" sz="18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else</a:t>
              </a:r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	</a:t>
              </a:r>
              <a:r>
                <a:rPr lang="en-US" altLang="zh-CN" sz="18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		</a:t>
              </a:r>
              <a:r>
                <a:rPr lang="en-US" altLang="zh-CN" sz="1800" smtClean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//</a:t>
              </a:r>
              <a:r>
                <a:rPr lang="en-US" altLang="zh-CN" sz="1800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d&lt;0</a:t>
              </a:r>
              <a:r>
                <a:rPr lang="zh-CN" altLang="en-US" sz="1800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的情况</a:t>
              </a:r>
              <a:endParaRPr lang="zh-CN" altLang="en-US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1700"/>
                </a:lnSpc>
              </a:pPr>
              <a:r>
                <a:rPr lang="zh-CN" altLang="en-US" sz="18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     </a:t>
              </a:r>
              <a:r>
                <a:rPr lang="en-US" altLang="zh-CN" sz="18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return </a:t>
              </a:r>
              <a:r>
                <a:rPr lang="en-US" altLang="zh-CN" sz="1800" dirty="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0;</a:t>
              </a:r>
              <a:r>
                <a:rPr lang="en-US" altLang="zh-CN" sz="1800" smtClean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	</a:t>
              </a:r>
              <a:r>
                <a:rPr lang="en-US" altLang="zh-CN" sz="1800" smtClean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//</a:t>
              </a:r>
              <a:r>
                <a:rPr lang="zh-CN" altLang="en-US" sz="1800" dirty="0" smtClean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不存在实根</a:t>
              </a:r>
              <a:endParaRPr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1700"/>
                </a:lnSpc>
              </a:pPr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}</a:t>
              </a:r>
              <a:endPara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39266" name="Text Box 2"/>
            <p:cNvSpPr txBox="1">
              <a:spLocks noChangeArrowheads="1"/>
            </p:cNvSpPr>
            <p:nvPr/>
          </p:nvSpPr>
          <p:spPr bwMode="auto">
            <a:xfrm>
              <a:off x="4252940" y="257156"/>
              <a:ext cx="3248018" cy="43088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scene3d>
              <a:camera prst="perspectiveHeroicExtremeLeftFacing"/>
              <a:lightRig rig="threePt" dir="t"/>
            </a:scene3d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kumimoji="0" lang="zh-CN" altLang="en-US" sz="2200" dirty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用</a:t>
              </a:r>
              <a:r>
                <a:rPr kumimoji="0" lang="en-US" altLang="zh-CN" sz="2200" dirty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C/C++</a:t>
              </a:r>
              <a:r>
                <a:rPr kumimoji="0" lang="zh-CN" altLang="en-US" sz="2200" dirty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描述如下：</a:t>
              </a:r>
              <a:endParaRPr kumimoji="0"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燕尾形箭头 15"/>
            <p:cNvSpPr/>
            <p:nvPr/>
          </p:nvSpPr>
          <p:spPr>
            <a:xfrm>
              <a:off x="2571768" y="3140484"/>
              <a:ext cx="785818" cy="357190"/>
            </a:xfrm>
            <a:prstGeom prst="notchedRight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00034" y="1640286"/>
            <a:ext cx="2214578" cy="3493968"/>
            <a:chOff x="6429388" y="1785926"/>
            <a:chExt cx="2214578" cy="3493968"/>
          </a:xfrm>
        </p:grpSpPr>
        <p:sp>
          <p:nvSpPr>
            <p:cNvPr id="5" name="圆角矩形 4"/>
            <p:cNvSpPr/>
            <p:nvPr/>
          </p:nvSpPr>
          <p:spPr>
            <a:xfrm>
              <a:off x="6624333" y="2857806"/>
              <a:ext cx="1448435" cy="64325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solution</a:t>
              </a:r>
              <a:endParaRPr lang="zh-CN" alt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29388" y="1785926"/>
              <a:ext cx="1857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2000" smtClean="0">
                  <a:solidFill>
                    <a:srgbClr val="FF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输入：</a:t>
              </a:r>
              <a:r>
                <a:rPr lang="en-US" altLang="zh-CN" sz="20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a b c</a:t>
              </a:r>
              <a:endParaRPr lang="zh-CN" altLang="en-US" sz="2000" i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29454" y="4199287"/>
              <a:ext cx="9286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200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输出：</a:t>
              </a:r>
              <a:endParaRPr lang="zh-CN" altLang="en-US" sz="20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3" name="下箭头 12"/>
            <p:cNvSpPr/>
            <p:nvPr/>
          </p:nvSpPr>
          <p:spPr>
            <a:xfrm>
              <a:off x="7286644" y="2285992"/>
              <a:ext cx="142876" cy="500066"/>
            </a:xfrm>
            <a:prstGeom prst="down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下箭头 13"/>
            <p:cNvSpPr/>
            <p:nvPr/>
          </p:nvSpPr>
          <p:spPr>
            <a:xfrm>
              <a:off x="7286644" y="3643314"/>
              <a:ext cx="142876" cy="500066"/>
            </a:xfrm>
            <a:prstGeom prst="down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72330" y="4572008"/>
              <a:ext cx="15716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00000"/>
                </a:lnSpc>
                <a:spcBef>
                  <a:spcPts val="0"/>
                </a:spcBef>
                <a:buBlip>
                  <a:blip r:embed="rId1"/>
                </a:buBlip>
              </a:pPr>
              <a:r>
                <a:rPr lang="zh-CN" altLang="en-US" sz="20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根个数</a:t>
              </a:r>
              <a:endParaRPr lang="zh-CN" altLang="en-US" sz="2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marL="457200" indent="-457200">
                <a:lnSpc>
                  <a:spcPct val="100000"/>
                </a:lnSpc>
                <a:spcBef>
                  <a:spcPts val="0"/>
                </a:spcBef>
                <a:buBlip>
                  <a:blip r:embed="rId1"/>
                </a:buBlip>
              </a:pPr>
              <a:r>
                <a:rPr lang="en-US" altLang="zh-CN" sz="20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altLang="zh-CN" sz="20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altLang="zh-CN" sz="20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  x</a:t>
              </a:r>
              <a:r>
                <a:rPr lang="en-US" altLang="zh-CN" sz="20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en-US" altLang="zh-CN" sz="2000" baseline="-2500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57158" y="836891"/>
            <a:ext cx="1785950" cy="407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算法框架：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050" descr="纸莎草纸">
            <a:hlinkClick r:id="rId1" action="ppaction://hlinksldjump"/>
          </p:cNvPr>
          <p:cNvSpPr>
            <a:spLocks noChangeArrowheads="1"/>
          </p:cNvSpPr>
          <p:nvPr/>
        </p:nvSpPr>
        <p:spPr bwMode="auto">
          <a:xfrm>
            <a:off x="2500298" y="642918"/>
            <a:ext cx="4214842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3200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   </a:t>
            </a:r>
            <a:r>
              <a:rPr lang="zh-CN" altLang="en-US" sz="3200" spc="5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算法分析基础</a:t>
            </a:r>
            <a:r>
              <a:rPr lang="zh-CN" altLang="en-US" sz="4000" spc="5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40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2714620"/>
            <a:ext cx="3071834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分析算法</a:t>
            </a:r>
            <a:r>
              <a:rPr lang="zh-CN" altLang="en-US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占用的资源</a:t>
            </a:r>
            <a:endParaRPr lang="zh-CN" altLang="en-US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" name="左大括号 5"/>
          <p:cNvSpPr/>
          <p:nvPr/>
        </p:nvSpPr>
        <p:spPr bwMode="auto">
          <a:xfrm>
            <a:off x="3500430" y="2357430"/>
            <a:ext cx="214314" cy="1214446"/>
          </a:xfrm>
          <a:prstGeom prst="leftBrace">
            <a:avLst/>
          </a:prstGeom>
          <a:noFill/>
          <a:ln w="1905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rgbClr val="0033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14744" y="2223960"/>
            <a:ext cx="1571636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CPU</a:t>
            </a:r>
            <a:r>
              <a:rPr lang="zh-CN" altLang="en-US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时间</a:t>
            </a:r>
            <a:endParaRPr lang="zh-CN" altLang="en-US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86182" y="3216154"/>
            <a:ext cx="1500198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内存空间</a:t>
            </a:r>
            <a:endParaRPr lang="zh-CN" altLang="en-US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429256" y="2239954"/>
            <a:ext cx="3286148" cy="498598"/>
            <a:chOff x="5429256" y="2239954"/>
            <a:chExt cx="3286148" cy="498598"/>
          </a:xfrm>
        </p:grpSpPr>
        <p:sp>
          <p:nvSpPr>
            <p:cNvPr id="9" name="右箭头 8"/>
            <p:cNvSpPr/>
            <p:nvPr/>
          </p:nvSpPr>
          <p:spPr>
            <a:xfrm>
              <a:off x="5429256" y="2357430"/>
              <a:ext cx="571504" cy="28575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43636" y="2239954"/>
              <a:ext cx="2571768" cy="49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dirty="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时间性能分析</a:t>
              </a:r>
              <a:endParaRPr lang="zh-CN" altLang="en-US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429256" y="3201986"/>
            <a:ext cx="3286148" cy="498598"/>
            <a:chOff x="5429256" y="3201986"/>
            <a:chExt cx="3286148" cy="498598"/>
          </a:xfrm>
        </p:grpSpPr>
        <p:sp>
          <p:nvSpPr>
            <p:cNvPr id="11" name="右箭头 10"/>
            <p:cNvSpPr/>
            <p:nvPr/>
          </p:nvSpPr>
          <p:spPr>
            <a:xfrm>
              <a:off x="5429256" y="3294062"/>
              <a:ext cx="571504" cy="28575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3636" y="3201986"/>
              <a:ext cx="2571768" cy="49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dirty="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空间性能分析</a:t>
              </a:r>
              <a:endParaRPr lang="zh-CN" altLang="en-US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00034" y="4214818"/>
            <a:ext cx="7715304" cy="498598"/>
          </a:xfrm>
          <a:prstGeom prst="rect">
            <a:avLst/>
          </a:prstGeom>
          <a:scene3d>
            <a:camera prst="perspectiveLeft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dirty="0" smtClean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算法分析目的：</a:t>
            </a:r>
            <a:r>
              <a:rPr lang="zh-CN" altLang="en-US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分析算法的时空</a:t>
            </a:r>
            <a:r>
              <a:rPr lang="zh-CN" altLang="en-US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效率以便改进算法性能。</a:t>
            </a:r>
            <a:endParaRPr lang="zh-CN" altLang="en-US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 descr="信纸">
            <a:hlinkClick r:id="rId1" action="ppaction://hlinksldjump"/>
          </p:cNvPr>
          <p:cNvSpPr>
            <a:spLocks noChangeArrowheads="1"/>
          </p:cNvSpPr>
          <p:nvPr/>
        </p:nvSpPr>
        <p:spPr bwMode="auto">
          <a:xfrm>
            <a:off x="571500" y="403225"/>
            <a:ext cx="5745176" cy="584775"/>
          </a:xfrm>
          <a:prstGeom prst="rect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32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1.3.1   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算法时间复杂度分析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endParaRPr lang="zh-CN" altLang="en-US" sz="32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93539" name="Text Box 3"/>
          <p:cNvSpPr txBox="1">
            <a:spLocks noChangeArrowheads="1"/>
          </p:cNvSpPr>
          <p:nvPr/>
        </p:nvSpPr>
        <p:spPr bwMode="auto">
          <a:xfrm>
            <a:off x="571472" y="1214422"/>
            <a:ext cx="3786214" cy="457200"/>
          </a:xfrm>
          <a:prstGeom prst="rect">
            <a:avLst/>
          </a:prstGeom>
          <a:solidFill>
            <a:srgbClr val="9900FF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latin typeface="Consolas" panose="020B0609020204030204" pitchFamily="49" charset="0"/>
                <a:ea typeface="华文中宋" panose="02010600040101010101" pitchFamily="2" charset="-122"/>
                <a:cs typeface="Consolas" panose="020B0609020204030204" pitchFamily="49" charset="0"/>
              </a:rPr>
              <a:t>1. </a:t>
            </a:r>
            <a:r>
              <a:rPr lang="zh-CN" altLang="en-US">
                <a:solidFill>
                  <a:schemeClr val="bg1"/>
                </a:solidFill>
                <a:latin typeface="Consolas" panose="020B0609020204030204" pitchFamily="49" charset="0"/>
                <a:ea typeface="华文中宋" panose="02010600040101010101" pitchFamily="2" charset="-122"/>
                <a:cs typeface="Consolas" panose="020B0609020204030204" pitchFamily="49" charset="0"/>
              </a:rPr>
              <a:t>时间复杂度分析概述</a:t>
            </a:r>
            <a:endParaRPr lang="zh-CN" altLang="en-US">
              <a:solidFill>
                <a:schemeClr val="bg1"/>
              </a:solidFill>
              <a:latin typeface="Consolas" panose="020B0609020204030204" pitchFamily="49" charset="0"/>
              <a:ea typeface="华文中宋" panose="0201060004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8809" y="2508114"/>
            <a:ext cx="8429684" cy="434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200" smtClean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/>
              </a:rPr>
              <a:t> </a:t>
            </a:r>
            <a:r>
              <a:rPr lang="zh-CN" altLang="en-US" sz="2200" smtClean="0">
                <a:solidFill>
                  <a:srgbClr val="FF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事后分析统计方法</a:t>
            </a:r>
            <a:r>
              <a:rPr lang="zh-CN" altLang="en-US" sz="2200" smtClean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：编写算法对应程序，统计其执行时间。</a:t>
            </a:r>
            <a:endParaRPr lang="zh-CN" altLang="en-US" sz="2200" smtClean="0">
              <a:solidFill>
                <a:srgbClr val="0000FF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001685" y="3374524"/>
            <a:ext cx="3500462" cy="13938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marL="457200" indent="-457200" algn="just">
              <a:buFontTx/>
              <a:buBlip>
                <a:blip r:embed="rId3"/>
              </a:buBlip>
            </a:pPr>
            <a:r>
              <a:rPr lang="zh-CN" altLang="en-US" sz="2000" smtClean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编写程序的</a:t>
            </a:r>
            <a:r>
              <a:rPr lang="zh-CN" altLang="en-US" sz="2000" dirty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语言不同</a:t>
            </a:r>
            <a:endParaRPr lang="zh-CN" altLang="en-US" sz="2000" dirty="0">
              <a:solidFill>
                <a:srgbClr val="0000FF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just">
              <a:buFontTx/>
              <a:buBlip>
                <a:blip r:embed="rId3"/>
              </a:buBlip>
            </a:pPr>
            <a:r>
              <a:rPr lang="zh-CN" altLang="en-US" sz="2000" smtClean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执行程序的</a:t>
            </a:r>
            <a:r>
              <a:rPr lang="zh-CN" altLang="en-US" sz="2000" dirty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环境不同</a:t>
            </a:r>
            <a:endParaRPr lang="zh-CN" altLang="en-US" sz="2000" dirty="0">
              <a:solidFill>
                <a:srgbClr val="0000FF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just">
              <a:buFontTx/>
              <a:buBlip>
                <a:blip r:embed="rId3"/>
              </a:buBlip>
            </a:pPr>
            <a:r>
              <a:rPr lang="zh-CN" altLang="en-US" sz="200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其他</a:t>
            </a:r>
            <a:r>
              <a:rPr lang="zh-CN" altLang="en-US" sz="2000" smtClean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因素</a:t>
            </a:r>
            <a:endParaRPr lang="zh-CN" altLang="en-US" sz="2000" dirty="0">
              <a:solidFill>
                <a:srgbClr val="0000FF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8809" y="5517664"/>
            <a:ext cx="8358246" cy="87318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lnSpc>
                <a:spcPts val="3200"/>
              </a:lnSpc>
            </a:pPr>
            <a:r>
              <a:rPr lang="zh-CN" altLang="en-US" sz="2200" smtClean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/>
              </a:rPr>
              <a:t>  </a:t>
            </a:r>
            <a:r>
              <a:rPr lang="zh-CN" altLang="en-US" sz="2200" smtClean="0">
                <a:solidFill>
                  <a:srgbClr val="FF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事前估算分析方法</a:t>
            </a:r>
            <a:r>
              <a:rPr lang="zh-CN" altLang="en-US" sz="2200" smtClean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：撇开上述因素，认为算法的执行时间是问题规模</a:t>
            </a:r>
            <a:r>
              <a:rPr lang="en-US" altLang="zh-CN" sz="2200" i="1" smtClean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200" smtClean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的函数。 </a:t>
            </a:r>
            <a:r>
              <a:rPr lang="zh-CN" altLang="en-US" sz="2200" smtClean="0">
                <a:solidFill>
                  <a:srgbClr val="0070C0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/>
              </a:rPr>
              <a:t></a:t>
            </a:r>
            <a:endParaRPr lang="zh-CN" altLang="en-US" sz="2200" smtClean="0">
              <a:solidFill>
                <a:srgbClr val="0070C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02213" y="3659642"/>
            <a:ext cx="2428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smtClean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所以不能用绝对执行时间进行比较。</a:t>
            </a:r>
            <a:endParaRPr lang="zh-CN" altLang="en-US" sz="2000" smtClean="0">
              <a:solidFill>
                <a:srgbClr val="0000FF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右大括号 13"/>
          <p:cNvSpPr/>
          <p:nvPr/>
        </p:nvSpPr>
        <p:spPr>
          <a:xfrm>
            <a:off x="4645023" y="3445328"/>
            <a:ext cx="285752" cy="1285884"/>
          </a:xfrm>
          <a:prstGeom prst="rightBrace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225" y="2921635"/>
            <a:ext cx="477520" cy="22447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eaVert" wrap="square" rtlCol="0">
            <a:spAutoFit/>
          </a:bodyPr>
          <a:p>
            <a:r>
              <a:rPr lang="zh-CN" altLang="en-US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算法分析方式</a:t>
            </a:r>
            <a:endParaRPr lang="zh-CN" altLang="en-US"/>
          </a:p>
        </p:txBody>
      </p:sp>
      <p:sp>
        <p:nvSpPr>
          <p:cNvPr id="4" name="左大括号 3"/>
          <p:cNvSpPr/>
          <p:nvPr/>
        </p:nvSpPr>
        <p:spPr>
          <a:xfrm>
            <a:off x="539750" y="2708910"/>
            <a:ext cx="287655" cy="30962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4" grpId="2" animBg="1"/>
      <p:bldP spid="4" grpId="3" animBg="1"/>
      <p:bldP spid="4" grpId="4" animBg="1"/>
      <p:bldP spid="4" grpId="5" animBg="1"/>
      <p:bldP spid="4" grpId="6" animBg="1"/>
      <p:bldP spid="4" grpId="7" animBg="1"/>
      <p:bldP spid="4" grpId="8" animBg="1"/>
      <p:bldP spid="4" grpId="9" animBg="1"/>
      <p:bldP spid="4" grpId="10" animBg="1"/>
      <p:bldP spid="4" grpId="11" animBg="1"/>
      <p:bldP spid="4" grpId="12" animBg="1"/>
      <p:bldP spid="4" grpId="13" animBg="1"/>
      <p:bldP spid="4" grpId="14" animBg="1"/>
      <p:bldP spid="9" grpId="0"/>
      <p:bldP spid="2" grpId="0" animBg="1"/>
      <p:bldP spid="13" grpId="0"/>
      <p:bldP spid="14" grpId="0" animBg="1"/>
      <p:bldP spid="1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533400" y="1327468"/>
            <a:ext cx="7783513" cy="13653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一个算法是由控制结构（顺序、分支和循环三种）和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原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操作（指固有数据类型的操作，如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、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、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*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、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/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、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++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和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等）构成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算法执行时间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取决于两者的综合效果。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90116" name="Text Box 4"/>
          <p:cNvSpPr txBox="1">
            <a:spLocks noChangeArrowheads="1"/>
          </p:cNvSpPr>
          <p:nvPr/>
        </p:nvSpPr>
        <p:spPr bwMode="auto">
          <a:xfrm>
            <a:off x="1357290" y="3215003"/>
            <a:ext cx="3529013" cy="470770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一个算法的基本构成：</a:t>
            </a:r>
            <a:endParaRPr lang="zh-CN" altLang="en-US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665288" y="4077018"/>
            <a:ext cx="6219825" cy="914400"/>
            <a:chOff x="1665288" y="4005263"/>
            <a:chExt cx="6219825" cy="914400"/>
          </a:xfrm>
        </p:grpSpPr>
        <p:sp>
          <p:nvSpPr>
            <p:cNvPr id="26630" name="Rectangle 6"/>
            <p:cNvSpPr>
              <a:spLocks noChangeArrowheads="1"/>
            </p:cNvSpPr>
            <p:nvPr/>
          </p:nvSpPr>
          <p:spPr bwMode="auto">
            <a:xfrm>
              <a:off x="1665288" y="4005263"/>
              <a:ext cx="1524000" cy="914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dirty="0">
                  <a:solidFill>
                    <a:srgbClr val="808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控制语句</a:t>
              </a:r>
              <a:r>
                <a:rPr lang="en-US" altLang="zh-CN" sz="2000" dirty="0">
                  <a:solidFill>
                    <a:srgbClr val="808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1</a:t>
              </a:r>
              <a:endParaRPr lang="en-US" altLang="zh-CN" sz="2000" dirty="0">
                <a:solidFill>
                  <a:srgbClr val="808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dirty="0">
                  <a:solidFill>
                    <a:srgbClr val="808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原操作</a:t>
              </a:r>
              <a:endParaRPr lang="zh-CN" altLang="en-US" sz="2000" dirty="0">
                <a:solidFill>
                  <a:srgbClr val="808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6631" name="Rectangle 7"/>
            <p:cNvSpPr>
              <a:spLocks noChangeArrowheads="1"/>
            </p:cNvSpPr>
            <p:nvPr/>
          </p:nvSpPr>
          <p:spPr bwMode="auto">
            <a:xfrm>
              <a:off x="6361113" y="4005263"/>
              <a:ext cx="1524000" cy="914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dirty="0">
                  <a:solidFill>
                    <a:srgbClr val="808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控制语句</a:t>
              </a:r>
              <a:r>
                <a:rPr lang="en-US" altLang="zh-CN" sz="2000" i="1" dirty="0">
                  <a:solidFill>
                    <a:srgbClr val="808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n</a:t>
              </a:r>
              <a:endParaRPr lang="en-US" altLang="zh-CN" sz="2000" i="1" dirty="0">
                <a:solidFill>
                  <a:srgbClr val="808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dirty="0">
                  <a:solidFill>
                    <a:srgbClr val="808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原操作</a:t>
              </a:r>
              <a:endParaRPr lang="zh-CN" altLang="en-US" sz="2000" dirty="0">
                <a:solidFill>
                  <a:srgbClr val="808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6632" name="Text Box 8"/>
            <p:cNvSpPr txBox="1">
              <a:spLocks noChangeArrowheads="1"/>
            </p:cNvSpPr>
            <p:nvPr/>
          </p:nvSpPr>
          <p:spPr bwMode="auto">
            <a:xfrm>
              <a:off x="5370513" y="4081463"/>
              <a:ext cx="685800" cy="57943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3200">
                  <a:solidFill>
                    <a:schemeClr val="tx1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…</a:t>
              </a:r>
              <a:endParaRPr lang="en-US" altLang="zh-CN" sz="320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90117" name="Rectangle 5"/>
            <p:cNvSpPr>
              <a:spLocks noChangeArrowheads="1"/>
            </p:cNvSpPr>
            <p:nvPr/>
          </p:nvSpPr>
          <p:spPr bwMode="auto">
            <a:xfrm>
              <a:off x="3624263" y="4005263"/>
              <a:ext cx="1524000" cy="914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dirty="0">
                  <a:solidFill>
                    <a:srgbClr val="808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控制语句</a:t>
              </a:r>
              <a:r>
                <a:rPr lang="en-US" altLang="zh-CN" sz="2000" dirty="0">
                  <a:solidFill>
                    <a:srgbClr val="808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2</a:t>
              </a:r>
              <a:endParaRPr lang="en-US" altLang="zh-CN" sz="2000" dirty="0">
                <a:solidFill>
                  <a:srgbClr val="808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dirty="0">
                  <a:solidFill>
                    <a:srgbClr val="808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原操作</a:t>
              </a:r>
              <a:endParaRPr lang="zh-CN" altLang="en-US" sz="2000" dirty="0">
                <a:solidFill>
                  <a:srgbClr val="808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6" grpId="0" bldLvl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2" name="Text Box 4"/>
          <p:cNvSpPr txBox="1">
            <a:spLocks noChangeArrowheads="1"/>
          </p:cNvSpPr>
          <p:nvPr/>
        </p:nvSpPr>
        <p:spPr bwMode="auto">
          <a:xfrm>
            <a:off x="468313" y="333375"/>
            <a:ext cx="1727200" cy="44896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457200" indent="-457200" algn="just"/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例如：</a:t>
            </a:r>
            <a:endParaRPr lang="zh-CN" altLang="en-US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6373" name="Text Box 5"/>
          <p:cNvSpPr txBox="1">
            <a:spLocks noChangeArrowheads="1"/>
          </p:cNvSpPr>
          <p:nvPr/>
        </p:nvSpPr>
        <p:spPr bwMode="auto">
          <a:xfrm>
            <a:off x="857224" y="1063608"/>
            <a:ext cx="4000528" cy="34994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l"/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fun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[]</a:t>
            </a:r>
            <a:r>
              <a:rPr lang="zh-CN" altLang="en-US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n)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l"/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 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l"/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for (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0;i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l"/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]=2*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l"/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for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0;i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l"/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printf("%d"</a:t>
            </a:r>
            <a:r>
              <a:rPr lang="zh-CN" altLang="en-US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a[i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]);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l"/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printf("\n");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l"/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214414" y="1355910"/>
            <a:ext cx="6143668" cy="2273907"/>
            <a:chOff x="1214414" y="1499420"/>
            <a:chExt cx="6143668" cy="2273907"/>
          </a:xfrm>
        </p:grpSpPr>
        <p:sp>
          <p:nvSpPr>
            <p:cNvPr id="16" name="矩形 15"/>
            <p:cNvSpPr/>
            <p:nvPr/>
          </p:nvSpPr>
          <p:spPr>
            <a:xfrm>
              <a:off x="1714480" y="2903602"/>
              <a:ext cx="2571768" cy="428628"/>
            </a:xfrm>
            <a:prstGeom prst="rect">
              <a:avLst/>
            </a:prstGeom>
            <a:solidFill>
              <a:srgbClr val="6600CC">
                <a:alpha val="22000"/>
              </a:srgbClr>
            </a:solidFill>
            <a:ln>
              <a:solidFill>
                <a:schemeClr val="accent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500166" y="2187885"/>
              <a:ext cx="1500198" cy="428628"/>
            </a:xfrm>
            <a:prstGeom prst="rect">
              <a:avLst/>
            </a:prstGeom>
            <a:solidFill>
              <a:srgbClr val="6600CC">
                <a:alpha val="25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214414" y="3344699"/>
              <a:ext cx="2214578" cy="428628"/>
            </a:xfrm>
            <a:prstGeom prst="rect">
              <a:avLst/>
            </a:prstGeom>
            <a:solidFill>
              <a:srgbClr val="6600CC">
                <a:alpha val="21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285852" y="1499420"/>
              <a:ext cx="1143008" cy="428628"/>
            </a:xfrm>
            <a:prstGeom prst="rect">
              <a:avLst/>
            </a:prstGeom>
            <a:solidFill>
              <a:srgbClr val="6600CC">
                <a:alpha val="23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383" name="Text Box 15"/>
            <p:cNvSpPr txBox="1">
              <a:spLocks noChangeArrowheads="1"/>
            </p:cNvSpPr>
            <p:nvPr/>
          </p:nvSpPr>
          <p:spPr bwMode="auto">
            <a:xfrm>
              <a:off x="5845194" y="2672532"/>
              <a:ext cx="1512888" cy="419282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rgbClr val="FF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原操作</a:t>
              </a:r>
              <a:endParaRPr lang="zh-CN" altLang="en-US" sz="2200" dirty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19" name="直接箭头连接符 18"/>
            <p:cNvCxnSpPr/>
            <p:nvPr/>
          </p:nvCxnSpPr>
          <p:spPr>
            <a:xfrm rot="10800000">
              <a:off x="2416828" y="1582256"/>
              <a:ext cx="3726808" cy="120316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endCxn id="15" idx="3"/>
            </p:cNvCxnSpPr>
            <p:nvPr/>
          </p:nvCxnSpPr>
          <p:spPr>
            <a:xfrm rot="10800000">
              <a:off x="3000364" y="2402199"/>
              <a:ext cx="3143272" cy="42862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endCxn id="16" idx="3"/>
            </p:cNvCxnSpPr>
            <p:nvPr/>
          </p:nvCxnSpPr>
          <p:spPr>
            <a:xfrm rot="10800000" flipV="1">
              <a:off x="4286248" y="2856863"/>
              <a:ext cx="1857388" cy="26168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rot="10800000" flipV="1">
              <a:off x="3428992" y="2927666"/>
              <a:ext cx="2714644" cy="7031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6" name="Text Box 4"/>
          <p:cNvSpPr txBox="1">
            <a:spLocks noChangeArrowheads="1"/>
          </p:cNvSpPr>
          <p:nvPr/>
        </p:nvSpPr>
        <p:spPr bwMode="auto">
          <a:xfrm>
            <a:off x="646145" y="1192283"/>
            <a:ext cx="8140697" cy="2639825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457200" indent="-457200" algn="l">
              <a:buBlip>
                <a:blip r:embed="rId1"/>
              </a:buBlip>
            </a:pPr>
            <a:r>
              <a:rPr lang="zh-CN" altLang="en-US" sz="22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求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出算法所有原操作的执行次数（也称为</a:t>
            </a:r>
            <a:r>
              <a:rPr lang="zh-CN" altLang="en-US" sz="22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频度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） 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，它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是</a:t>
            </a:r>
            <a:r>
              <a:rPr lang="zh-CN" altLang="en-US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问题规模</a:t>
            </a:r>
            <a:r>
              <a:rPr lang="en-US" altLang="zh-CN" sz="2200" i="1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函数，用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T(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表示。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l">
              <a:buBlip>
                <a:blip r:embed="rId1"/>
              </a:buBlip>
            </a:pPr>
            <a:r>
              <a:rPr lang="zh-CN" altLang="en-US" sz="22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执行时间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大致 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 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原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操作所需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时间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×T(</a:t>
            </a:r>
            <a:r>
              <a:rPr lang="en-US" altLang="zh-CN" sz="2200" i="1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。所以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T(</a:t>
            </a:r>
            <a:r>
              <a:rPr lang="en-US" altLang="zh-CN" sz="2200" i="1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与</a:t>
            </a:r>
            <a:r>
              <a:rPr lang="zh-CN" altLang="en-US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算法的执行时间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成正比 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。为此用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T(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表示算法的执行时间。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l">
              <a:buBlip>
                <a:blip r:embed="rId1"/>
              </a:buBlip>
            </a:pPr>
            <a:r>
              <a:rPr lang="zh-CN" altLang="en-US" sz="2200" dirty="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比较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不同算法的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T(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大小得出算法执行时间的好坏。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28596" y="1928802"/>
            <a:ext cx="6715172" cy="2771277"/>
            <a:chOff x="428596" y="2168516"/>
            <a:chExt cx="6715172" cy="2771277"/>
          </a:xfrm>
        </p:grpSpPr>
        <p:sp>
          <p:nvSpPr>
            <p:cNvPr id="3" name="TextBox 2"/>
            <p:cNvSpPr txBox="1"/>
            <p:nvPr/>
          </p:nvSpPr>
          <p:spPr>
            <a:xfrm>
              <a:off x="428596" y="4500570"/>
              <a:ext cx="6715172" cy="439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200" dirty="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用于表示求解问题大小</a:t>
              </a:r>
              <a:r>
                <a:rPr lang="zh-CN" altLang="en-US" sz="220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的正整数，如</a:t>
              </a:r>
              <a:r>
                <a:rPr lang="en-US" altLang="zh-CN" sz="2200" i="1" dirty="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zh-CN" altLang="en-US" sz="2200" dirty="0" smtClean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个记录排序</a:t>
              </a:r>
              <a:endPara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cxnSp>
          <p:nvCxnSpPr>
            <p:cNvPr id="5" name="直接箭头连接符 4"/>
            <p:cNvCxnSpPr/>
            <p:nvPr/>
          </p:nvCxnSpPr>
          <p:spPr>
            <a:xfrm rot="5400000" flipH="1" flipV="1">
              <a:off x="678629" y="3347243"/>
              <a:ext cx="2357454" cy="0"/>
            </a:xfrm>
            <a:prstGeom prst="straightConnector1">
              <a:avLst/>
            </a:prstGeom>
            <a:ln w="28575">
              <a:solidFill>
                <a:srgbClr val="808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42910" y="357166"/>
            <a:ext cx="3714776" cy="49859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3300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/>
              </a:rPr>
              <a:t>  </a:t>
            </a:r>
            <a:r>
              <a:rPr lang="zh-CN" altLang="en-US" dirty="0" smtClean="0">
                <a:solidFill>
                  <a:srgbClr val="FF33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分析算法的执行时间</a:t>
            </a:r>
            <a:endParaRPr lang="zh-CN" altLang="en-US" dirty="0">
              <a:solidFill>
                <a:srgbClr val="FF3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Text Box 2"/>
          <p:cNvSpPr txBox="1">
            <a:spLocks noChangeArrowheads="1"/>
          </p:cNvSpPr>
          <p:nvPr/>
        </p:nvSpPr>
        <p:spPr bwMode="auto">
          <a:xfrm>
            <a:off x="857224" y="1814600"/>
            <a:ext cx="7429552" cy="3401060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2700000" scaled="1"/>
            <a:tileRect/>
          </a:gradFill>
          <a:scene3d>
            <a:camera prst="isometricOffAxis2Left"/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108000" bIns="108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#define 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MAX 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20    </a:t>
            </a:r>
            <a:r>
              <a:rPr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定义最大的方阶</a:t>
            </a:r>
            <a:endParaRPr lang="zh-CN" altLang="en-US" sz="1800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matrixadd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A[MAX][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MAX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</a:t>
            </a:r>
            <a:r>
              <a:rPr lang="zh-CN" altLang="en-US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B[MAX][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MAX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</a:t>
            </a:r>
            <a:r>
              <a:rPr lang="zh-CN" altLang="en-US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endParaRPr lang="en-US" altLang="zh-CN" sz="1800" dirty="0" smtClean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         </a:t>
            </a:r>
            <a:r>
              <a:rPr lang="en-US" altLang="zh-CN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C[MAX][MAX])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int i</a:t>
            </a:r>
            <a:r>
              <a:rPr lang="zh-CN" altLang="en-US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j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for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0;i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		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①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for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(j=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0;j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n;j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			//②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1800" smtClean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lang="en-US" altLang="zh-CN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C[i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][j]=A[</a:t>
            </a:r>
            <a:r>
              <a:rPr lang="en-US" altLang="zh-CN" sz="1800" dirty="0" err="1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][j]+B[</a:t>
            </a:r>
            <a:r>
              <a:rPr lang="en-US" altLang="zh-CN" sz="1800" dirty="0" err="1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][j</a:t>
            </a:r>
            <a:r>
              <a:rPr lang="en-US" altLang="zh-CN" sz="1800" dirty="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];</a:t>
            </a:r>
            <a:r>
              <a:rPr lang="en-US" altLang="zh-CN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	//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③ </a:t>
            </a:r>
            <a:endParaRPr lang="en-US" altLang="zh-CN" sz="1800" dirty="0">
              <a:solidFill>
                <a:srgbClr val="C0000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}</a:t>
            </a:r>
            <a:endParaRPr lang="en-US" altLang="zh-CN" sz="1800" dirty="0">
              <a:solidFill>
                <a:srgbClr val="C0000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08899" name="Text Box 3"/>
          <p:cNvSpPr txBox="1">
            <a:spLocks noChangeArrowheads="1"/>
          </p:cNvSpPr>
          <p:nvPr/>
        </p:nvSpPr>
        <p:spPr bwMode="auto">
          <a:xfrm rot="279624">
            <a:off x="468313" y="604891"/>
            <a:ext cx="8135937" cy="769441"/>
          </a:xfrm>
          <a:prstGeom prst="rect">
            <a:avLst/>
          </a:prstGeom>
          <a:noFill/>
          <a:ln w="38100" algn="ctr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22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　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【</a:t>
            </a:r>
            <a:r>
              <a:rPr lang="zh-CN" altLang="en-US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</a:t>
            </a:r>
            <a:r>
              <a:rPr lang="en-US" altLang="zh-CN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1-6</a:t>
            </a:r>
            <a:r>
              <a:rPr lang="zh-CN" altLang="en-US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en-US" altLang="zh-CN" sz="220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p19】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求两个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阶方阵的相加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C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</a:t>
            </a:r>
            <a:r>
              <a:rPr lang="zh-CN" altLang="en-US" sz="2200" smtClean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如下，分析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其时间复杂度。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70Gp_natural_light">
  <a:themeElements>
    <a:clrScheme name="170Gp_natural_light 2">
      <a:dk1>
        <a:srgbClr val="000000"/>
      </a:dk1>
      <a:lt1>
        <a:srgbClr val="FFFFFF"/>
      </a:lt1>
      <a:dk2>
        <a:srgbClr val="26728A"/>
      </a:dk2>
      <a:lt2>
        <a:srgbClr val="DDDDDD"/>
      </a:lt2>
      <a:accent1>
        <a:srgbClr val="9FCAD3"/>
      </a:accent1>
      <a:accent2>
        <a:srgbClr val="9999FF"/>
      </a:accent2>
      <a:accent3>
        <a:srgbClr val="FFFFFF"/>
      </a:accent3>
      <a:accent4>
        <a:srgbClr val="000000"/>
      </a:accent4>
      <a:accent5>
        <a:srgbClr val="CDE1E6"/>
      </a:accent5>
      <a:accent6>
        <a:srgbClr val="8A8AE7"/>
      </a:accent6>
      <a:hlink>
        <a:srgbClr val="71A5DF"/>
      </a:hlink>
      <a:folHlink>
        <a:srgbClr val="F1CA69"/>
      </a:folHlink>
    </a:clrScheme>
    <a:fontScheme name="170Gp_natural_ligh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170Gp_natural_light 1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0Gp_natural_light 2">
        <a:dk1>
          <a:srgbClr val="000000"/>
        </a:dk1>
        <a:lt1>
          <a:srgbClr val="FFFFFF"/>
        </a:lt1>
        <a:dk2>
          <a:srgbClr val="26728A"/>
        </a:dk2>
        <a:lt2>
          <a:srgbClr val="DDDDDD"/>
        </a:lt2>
        <a:accent1>
          <a:srgbClr val="9FCAD3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8A8AE7"/>
        </a:accent6>
        <a:hlink>
          <a:srgbClr val="71A5DF"/>
        </a:hlink>
        <a:folHlink>
          <a:srgbClr val="F1CA6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0Gp_natural_light 3">
        <a:dk1>
          <a:srgbClr val="000000"/>
        </a:dk1>
        <a:lt1>
          <a:srgbClr val="FFFFFF"/>
        </a:lt1>
        <a:dk2>
          <a:srgbClr val="333399"/>
        </a:dk2>
        <a:lt2>
          <a:srgbClr val="C0C0C0"/>
        </a:lt2>
        <a:accent1>
          <a:srgbClr val="88BEF4"/>
        </a:accent1>
        <a:accent2>
          <a:srgbClr val="F1900F"/>
        </a:accent2>
        <a:accent3>
          <a:srgbClr val="FFFFFF"/>
        </a:accent3>
        <a:accent4>
          <a:srgbClr val="000000"/>
        </a:accent4>
        <a:accent5>
          <a:srgbClr val="C3DBF8"/>
        </a:accent5>
        <a:accent6>
          <a:srgbClr val="DA820C"/>
        </a:accent6>
        <a:hlink>
          <a:srgbClr val="CC330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170Gp_natural_light">
  <a:themeElements>
    <a:clrScheme name="1_170Gp_natural_light 2">
      <a:dk1>
        <a:srgbClr val="000000"/>
      </a:dk1>
      <a:lt1>
        <a:srgbClr val="FFFFFF"/>
      </a:lt1>
      <a:dk2>
        <a:srgbClr val="26728A"/>
      </a:dk2>
      <a:lt2>
        <a:srgbClr val="DDDDDD"/>
      </a:lt2>
      <a:accent1>
        <a:srgbClr val="9FCAD3"/>
      </a:accent1>
      <a:accent2>
        <a:srgbClr val="9999FF"/>
      </a:accent2>
      <a:accent3>
        <a:srgbClr val="FFFFFF"/>
      </a:accent3>
      <a:accent4>
        <a:srgbClr val="000000"/>
      </a:accent4>
      <a:accent5>
        <a:srgbClr val="CDE1E6"/>
      </a:accent5>
      <a:accent6>
        <a:srgbClr val="8A8AE7"/>
      </a:accent6>
      <a:hlink>
        <a:srgbClr val="71A5DF"/>
      </a:hlink>
      <a:folHlink>
        <a:srgbClr val="F1CA69"/>
      </a:folHlink>
    </a:clrScheme>
    <a:fontScheme name="1_170Gp_natural_light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1_170Gp_natural_light 1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170Gp_natural_light 2">
        <a:dk1>
          <a:srgbClr val="000000"/>
        </a:dk1>
        <a:lt1>
          <a:srgbClr val="FFFFFF"/>
        </a:lt1>
        <a:dk2>
          <a:srgbClr val="26728A"/>
        </a:dk2>
        <a:lt2>
          <a:srgbClr val="DDDDDD"/>
        </a:lt2>
        <a:accent1>
          <a:srgbClr val="9FCAD3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8A8AE7"/>
        </a:accent6>
        <a:hlink>
          <a:srgbClr val="71A5DF"/>
        </a:hlink>
        <a:folHlink>
          <a:srgbClr val="F1CA6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170Gp_natural_light 3">
        <a:dk1>
          <a:srgbClr val="000000"/>
        </a:dk1>
        <a:lt1>
          <a:srgbClr val="FFFFFF"/>
        </a:lt1>
        <a:dk2>
          <a:srgbClr val="333399"/>
        </a:dk2>
        <a:lt2>
          <a:srgbClr val="C0C0C0"/>
        </a:lt2>
        <a:accent1>
          <a:srgbClr val="88BEF4"/>
        </a:accent1>
        <a:accent2>
          <a:srgbClr val="F1900F"/>
        </a:accent2>
        <a:accent3>
          <a:srgbClr val="FFFFFF"/>
        </a:accent3>
        <a:accent4>
          <a:srgbClr val="000000"/>
        </a:accent4>
        <a:accent5>
          <a:srgbClr val="C3DBF8"/>
        </a:accent5>
        <a:accent6>
          <a:srgbClr val="DA820C"/>
        </a:accent6>
        <a:hlink>
          <a:srgbClr val="CC330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跋涉">
  <a:themeElements>
    <a:clrScheme name="跋涉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跋涉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跋涉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000" smtClean="0">
            <a:ea typeface="楷体" panose="02010609060101010101" pitchFamily="49" charset="-122"/>
            <a:cs typeface="Times New Roman" panose="02020603050405020304" pitchFamily="18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16425</Words>
  <Application>WPS 演示</Application>
  <PresentationFormat>全屏显示(4:3)</PresentationFormat>
  <Paragraphs>2104</Paragraphs>
  <Slides>142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12</vt:i4>
      </vt:variant>
      <vt:variant>
        <vt:lpstr>幻灯片标题</vt:lpstr>
      </vt:variant>
      <vt:variant>
        <vt:i4>142</vt:i4>
      </vt:variant>
    </vt:vector>
  </HeadingPairs>
  <TitlesOfParts>
    <vt:vector size="186" baseType="lpstr">
      <vt:lpstr>Arial</vt:lpstr>
      <vt:lpstr>宋体</vt:lpstr>
      <vt:lpstr>Wingdings</vt:lpstr>
      <vt:lpstr>Times New Roman</vt:lpstr>
      <vt:lpstr>楷体_GB2312</vt:lpstr>
      <vt:lpstr>Consolas</vt:lpstr>
      <vt:lpstr>Dotum</vt:lpstr>
      <vt:lpstr>楷体</vt:lpstr>
      <vt:lpstr>Wingdings 2</vt:lpstr>
      <vt:lpstr>微软雅黑</vt:lpstr>
      <vt:lpstr>华文楷体</vt:lpstr>
      <vt:lpstr>黑体</vt:lpstr>
      <vt:lpstr>MS Outlook</vt:lpstr>
      <vt:lpstr>隶书</vt:lpstr>
      <vt:lpstr>Arial Unicode MS</vt:lpstr>
      <vt:lpstr>Wingdings</vt:lpstr>
      <vt:lpstr>仿宋</vt:lpstr>
      <vt:lpstr>Wingdings</vt:lpstr>
      <vt:lpstr>Symbol</vt:lpstr>
      <vt:lpstr>Symbol</vt:lpstr>
      <vt:lpstr>长城楷体_GB2312</vt:lpstr>
      <vt:lpstr>华文中宋</vt:lpstr>
      <vt:lpstr>Adobe Myungjo Std M</vt:lpstr>
      <vt:lpstr>Calibri</vt:lpstr>
      <vt:lpstr>新宋体</vt:lpstr>
      <vt:lpstr>华文行楷</vt:lpstr>
      <vt:lpstr>Franklin Gothic Book</vt:lpstr>
      <vt:lpstr>Franklin Gothic Medium</vt:lpstr>
      <vt:lpstr>Office 主题</vt:lpstr>
      <vt:lpstr>170Gp_natural_light</vt:lpstr>
      <vt:lpstr>1_170Gp_natural_light</vt:lpstr>
      <vt:lpstr>跋涉</vt:lpstr>
      <vt:lpstr>Photoshop.Image.6</vt:lpstr>
      <vt:lpstr>Equation.3</vt:lpstr>
      <vt:lpstr>Equation.3</vt:lpstr>
      <vt:lpstr>Equation.3</vt:lpstr>
      <vt:lpstr>Photoshop.Image.6</vt:lpstr>
      <vt:lpstr>Photoshop.Image.6</vt:lpstr>
      <vt:lpstr>Photoshop.Image.6</vt:lpstr>
      <vt:lpstr>Photoshop.Image.6</vt:lpstr>
      <vt:lpstr>Photoshop.Image.6</vt:lpstr>
      <vt:lpstr>Equation.3</vt:lpstr>
      <vt:lpstr>Equation.3</vt:lpstr>
      <vt:lpstr>Equation.3</vt:lpstr>
      <vt:lpstr>数据结构</vt:lpstr>
      <vt:lpstr>目标与方向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lcb; wbh</dc:creator>
  <cp:lastModifiedBy>Sunguoyou</cp:lastModifiedBy>
  <cp:revision>1112</cp:revision>
  <dcterms:created xsi:type="dcterms:W3CDTF">2004-03-31T23:50:00Z</dcterms:created>
  <dcterms:modified xsi:type="dcterms:W3CDTF">2020-04-22T09:30:02Z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2052-10.8.0.6206</vt:lpwstr>
  </property>
</Properties>
</file>